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78" r:id="rId25"/>
    <p:sldId id="279" r:id="rId26"/>
    <p:sldId id="280" r:id="rId27"/>
    <p:sldId id="288" r:id="rId28"/>
    <p:sldId id="289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E7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9D35-6F20-4411-B40A-705AA7835CB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FC708-6211-4AFF-97A6-271EDCC4A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C708-6211-4AFF-97A6-271EDCC4A98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7C2796-FE3C-4206-8F26-0FD997A3201F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044762-132F-4D49-BD63-3EDCDB73F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2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jpeg"/><Relationship Id="rId5" Type="http://schemas.openxmlformats.org/officeDocument/2006/relationships/image" Target="../media/image25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1.jpeg"/><Relationship Id="rId7" Type="http://schemas.openxmlformats.org/officeDocument/2006/relationships/image" Target="../media/image104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3.jpeg"/><Relationship Id="rId5" Type="http://schemas.openxmlformats.org/officeDocument/2006/relationships/image" Target="../media/image69.jpeg"/><Relationship Id="rId4" Type="http://schemas.openxmlformats.org/officeDocument/2006/relationships/image" Target="../media/image10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70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115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4.jpeg"/><Relationship Id="rId5" Type="http://schemas.openxmlformats.org/officeDocument/2006/relationships/image" Target="../media/image113.gif"/><Relationship Id="rId4" Type="http://schemas.openxmlformats.org/officeDocument/2006/relationships/image" Target="../media/image11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120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60648"/>
            <a:ext cx="8229600" cy="1828800"/>
          </a:xfrm>
        </p:spPr>
        <p:txBody>
          <a:bodyPr>
            <a:normAutofit/>
          </a:bodyPr>
          <a:lstStyle/>
          <a:p>
            <a:r>
              <a:rPr lang="ru-RU" sz="9600" i="1" dirty="0" smtClean="0">
                <a:solidFill>
                  <a:srgbClr val="FFFF00"/>
                </a:solidFill>
                <a:latin typeface="Monotype Corsiva" pitchFamily="66" charset="0"/>
              </a:rPr>
              <a:t>плоды</a:t>
            </a:r>
            <a:endParaRPr lang="ru-RU" sz="96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школа\Desktop\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672408" cy="5456909"/>
          </a:xfrm>
          <a:prstGeom prst="rect">
            <a:avLst/>
          </a:prstGeom>
          <a:noFill/>
        </p:spPr>
      </p:pic>
      <p:pic>
        <p:nvPicPr>
          <p:cNvPr id="1028" name="Picture 4" descr="C:\Users\школ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486652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5301208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Урок-презентация. Биология 6кл.</a:t>
            </a:r>
          </a:p>
          <a:p>
            <a:r>
              <a:rPr lang="ru-RU" dirty="0" smtClean="0"/>
              <a:t>Киселёв В.П., уч-ль географии-биологии</a:t>
            </a:r>
          </a:p>
          <a:p>
            <a:r>
              <a:rPr lang="ru-RU" dirty="0" smtClean="0"/>
              <a:t>МОАУ </a:t>
            </a:r>
            <a:r>
              <a:rPr lang="ru-RU" dirty="0" smtClean="0"/>
              <a:t>СОШ с. Озёрное, Серышевский р-н,</a:t>
            </a:r>
          </a:p>
          <a:p>
            <a:r>
              <a:rPr lang="ru-RU" dirty="0" smtClean="0"/>
              <a:t>Амурская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Соплодия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3008313" cy="4602163"/>
          </a:xfrm>
        </p:spPr>
        <p:txBody>
          <a:bodyPr>
            <a:normAutofit fontScale="25000" lnSpcReduction="20000"/>
          </a:bodyPr>
          <a:lstStyle/>
          <a:p>
            <a:r>
              <a:rPr lang="ru-RU" sz="11100" dirty="0" smtClean="0"/>
              <a:t>Соплодие образуется не из отдельного цветка, а из целого соцветия в результате срастания нескольких плодов и превращения их в единое целое.</a:t>
            </a:r>
          </a:p>
          <a:p>
            <a:endParaRPr lang="ru-RU" sz="111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Пользователь\Рабочий стол\соц. анан.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28"/>
            <a:ext cx="2533652" cy="1900239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ан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66"/>
            <a:ext cx="2286000" cy="3171825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инж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429132"/>
            <a:ext cx="3789462" cy="2117898"/>
          </a:xfrm>
          <a:prstGeom prst="rect">
            <a:avLst/>
          </a:prstGeom>
          <a:noFill/>
        </p:spPr>
      </p:pic>
      <p:pic>
        <p:nvPicPr>
          <p:cNvPr id="3078" name="Picture 6" descr="C:\Documents and Settings\Пользователь\Рабочий стол\свёк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786058"/>
            <a:ext cx="2381250" cy="12287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86182" y="20716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Соцветие ананаса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3429000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Соплодие ананаса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64886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инжир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40005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Соплодие свёклы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296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Плоды  растений  можно классифицировать  по различным  признакам.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496"/>
            <a:ext cx="6400800" cy="17526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Основными из них являются: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количество  семян  в плоде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По этому признаку различают плоды:</a:t>
            </a:r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односемянные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Пользователь\Рабочий стол\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1969964" cy="1652581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nektari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357298"/>
            <a:ext cx="3469760" cy="2353975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ви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200" y="1428736"/>
            <a:ext cx="3063440" cy="2305064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кашт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00525"/>
            <a:ext cx="3048000" cy="2657475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786322"/>
            <a:ext cx="1949459" cy="1664558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alycha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071942"/>
            <a:ext cx="2556505" cy="19192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27146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15001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нектарин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11429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15140" y="61436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алыча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442913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слива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14" y="63579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каштан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многосемянные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Documents and Settings\Пользователь\Рабочий стол\11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2328842" cy="2209480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5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2705092" cy="2705092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guav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000108"/>
            <a:ext cx="3019425" cy="2066925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xurma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1850193" cy="1714512"/>
          </a:xfrm>
          <a:prstGeom prst="rect">
            <a:avLst/>
          </a:prstGeom>
          <a:noFill/>
        </p:spPr>
      </p:pic>
      <p:pic>
        <p:nvPicPr>
          <p:cNvPr id="3078" name="Picture 6" descr="C:\Documents and Settings\Пользователь\Рабочий стол\папай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500570"/>
            <a:ext cx="1714500" cy="2028825"/>
          </a:xfrm>
          <a:prstGeom prst="rect">
            <a:avLst/>
          </a:prstGeom>
          <a:noFill/>
        </p:spPr>
      </p:pic>
      <p:pic>
        <p:nvPicPr>
          <p:cNvPr id="3079" name="Picture 7" descr="C:\Documents and Settings\Пользователь\Рабочий стол\фейхоа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572008"/>
            <a:ext cx="2355719" cy="1609741"/>
          </a:xfrm>
          <a:prstGeom prst="rect">
            <a:avLst/>
          </a:prstGeom>
          <a:noFill/>
        </p:spPr>
      </p:pic>
      <p:pic>
        <p:nvPicPr>
          <p:cNvPr id="3080" name="Picture 8" descr="C:\Documents and Settings\Пользователь\Рабочий стол\kiviano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857628"/>
            <a:ext cx="2191601" cy="16478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300037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фасоль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28926" y="364331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дыня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52149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хурма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8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папайя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29124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кивиано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00892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фейхоа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15140" y="314324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гуава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01080" cy="1828800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Количество воды в околоплоднике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3143248"/>
            <a:ext cx="7086600" cy="15097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 этому признаку различают плоды:</a:t>
            </a:r>
            <a:endParaRPr lang="ru-RU" sz="40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Сочные плоды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Пользователь\Рабочий стол\ман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000264" cy="2000264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minibanan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00108"/>
            <a:ext cx="2109790" cy="1586308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IMG_855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6980" y="500042"/>
            <a:ext cx="2667019" cy="2000264"/>
          </a:xfrm>
          <a:prstGeom prst="rect">
            <a:avLst/>
          </a:prstGeom>
          <a:noFill/>
        </p:spPr>
      </p:pic>
      <p:pic>
        <p:nvPicPr>
          <p:cNvPr id="4101" name="Picture 5" descr="C:\Documents and Settings\Пользователь\Рабочий стол\06-101-416x31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86"/>
            <a:ext cx="3962400" cy="2971800"/>
          </a:xfrm>
          <a:prstGeom prst="rect">
            <a:avLst/>
          </a:prstGeom>
          <a:noFill/>
        </p:spPr>
      </p:pic>
      <p:pic>
        <p:nvPicPr>
          <p:cNvPr id="4102" name="Picture 6" descr="C:\Documents and Settings\Пользователь\Рабочий стол\1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000372"/>
            <a:ext cx="2098346" cy="1562102"/>
          </a:xfrm>
          <a:prstGeom prst="rect">
            <a:avLst/>
          </a:prstGeom>
          <a:noFill/>
        </p:spPr>
      </p:pic>
      <p:pic>
        <p:nvPicPr>
          <p:cNvPr id="4103" name="Picture 7" descr="C:\Documents and Settings\Пользователь\Рабочий стол\янгмей9горный персик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7657" y="4214818"/>
            <a:ext cx="2816343" cy="21192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манго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63579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27146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банан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464344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киви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27146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650083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янгван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008313" cy="1162050"/>
          </a:xfrm>
        </p:spPr>
        <p:txBody>
          <a:bodyPr>
            <a:noAutofit/>
          </a:bodyPr>
          <a:lstStyle/>
          <a:p>
            <a:r>
              <a:rPr lang="ru-RU" sz="4400" u="sng" dirty="0" smtClean="0">
                <a:solidFill>
                  <a:srgbClr val="09E714"/>
                </a:solidFill>
                <a:latin typeface="Monotype Corsiva" pitchFamily="66" charset="0"/>
              </a:rPr>
              <a:t>Ягодовидные.</a:t>
            </a:r>
            <a:r>
              <a:rPr lang="ru-RU" sz="4800" dirty="0" smtClean="0">
                <a:solidFill>
                  <a:srgbClr val="09E714"/>
                </a:solidFill>
                <a:latin typeface="Monotype Corsiva" pitchFamily="66" charset="0"/>
              </a:rPr>
              <a:t>Ягоды</a:t>
            </a:r>
            <a:endParaRPr lang="ru-RU" sz="4800" dirty="0">
              <a:solidFill>
                <a:srgbClr val="09E714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00174"/>
            <a:ext cx="3008313" cy="46021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Плоды с сочным околоплодником.</a:t>
            </a:r>
          </a:p>
          <a:p>
            <a:r>
              <a:rPr lang="ru-RU" sz="1800" b="1" dirty="0" smtClean="0"/>
              <a:t>Характеризуются тем, что содержат большое количество семян. Снаружи околоплодник покрыт тонкой кожицей. Встречаются и односемянные ягоды (барбарис, финик)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ягоды\брусника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4786322"/>
            <a:ext cx="2571732" cy="171448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ягоды\виног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1875248" cy="250033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ягоды\голуб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85728"/>
            <a:ext cx="2381250" cy="1905000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ягоды\клюк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285992"/>
            <a:ext cx="2240092" cy="1363543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ягоды\черн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714620"/>
            <a:ext cx="2190752" cy="2190752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000504"/>
            <a:ext cx="2043789" cy="1714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86050" y="23574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виноград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96" y="4286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голубика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429132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14612" y="47148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черника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8116" y="55721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72396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клюква</a:t>
            </a:r>
            <a:endParaRPr lang="ru-RU" dirty="0"/>
          </a:p>
        </p:txBody>
      </p:sp>
      <p:pic>
        <p:nvPicPr>
          <p:cNvPr id="2050" name="Picture 2" descr="C:\Documents and Settings\Пользователь\Рабочий стол\смо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4786322"/>
            <a:ext cx="2411418" cy="180203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29124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смородина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9600" dirty="0" smtClean="0">
                <a:solidFill>
                  <a:srgbClr val="09E714"/>
                </a:solidFill>
                <a:latin typeface="Monotype Corsiva" pitchFamily="66" charset="0"/>
              </a:rPr>
              <a:t>тыквина</a:t>
            </a:r>
            <a:endParaRPr lang="ru-RU" sz="9600" dirty="0">
              <a:solidFill>
                <a:srgbClr val="09E714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Пользователь\Рабочий стол\00005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257550" cy="2524126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imgpreview[7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3143272" cy="2498901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kabacho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614" y="0"/>
            <a:ext cx="4203386" cy="2804806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огу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4429132"/>
            <a:ext cx="2857500" cy="2143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64331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тыква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64886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арбуз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271462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кабачок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29520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огурец</a:t>
            </a:r>
            <a:endParaRPr lang="ru-RU" dirty="0"/>
          </a:p>
        </p:txBody>
      </p:sp>
      <p:pic>
        <p:nvPicPr>
          <p:cNvPr id="3" name="Picture 2" descr="C:\Documents and Settings\Пользователь\Рабочий стол\6ed02e2657e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143248"/>
            <a:ext cx="3127372" cy="23455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54292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патиссон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solidFill>
                  <a:srgbClr val="09E714"/>
                </a:solidFill>
                <a:effectLst/>
                <a:latin typeface="Monotype Corsiva" pitchFamily="66" charset="0"/>
              </a:rPr>
              <a:t>гесперидий (померанец)</a:t>
            </a:r>
            <a:endParaRPr lang="ru-RU" sz="5400" dirty="0">
              <a:solidFill>
                <a:srgbClr val="09E714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050" name="Picture 2" descr="C:\Documents and Settings\Пользователь\Рабочий стол\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357422" cy="2566971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928670"/>
            <a:ext cx="2794491" cy="1971669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1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786190"/>
            <a:ext cx="2428880" cy="1821660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грей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3550" y="3429000"/>
            <a:ext cx="3700450" cy="3093576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1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14290"/>
            <a:ext cx="2727620" cy="2667006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pomelo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29066"/>
            <a:ext cx="2566994" cy="26193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335756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апельсин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64886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помело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278605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лимон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грейпфрут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557214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мандарин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143900" y="2928934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6858016" y="2928934"/>
            <a:ext cx="12744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086600" cy="1828800"/>
          </a:xfrm>
        </p:spPr>
        <p:txBody>
          <a:bodyPr/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Определение плода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Плод (</a:t>
            </a:r>
            <a:r>
              <a:rPr lang="en-US" sz="4800" b="1" dirty="0" smtClean="0">
                <a:solidFill>
                  <a:srgbClr val="FFFF00"/>
                </a:solidFill>
              </a:rPr>
              <a:t>fructus)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smtClean="0"/>
              <a:t>– разросшаяся после </a:t>
            </a:r>
            <a:r>
              <a:rPr lang="ru-RU" sz="4200" b="1" i="1" dirty="0" smtClean="0"/>
              <a:t>оплодотворения завязь цветка.</a:t>
            </a:r>
            <a:endParaRPr lang="ru-RU" sz="42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3286116" cy="116205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FFFF00"/>
                </a:solidFill>
                <a:latin typeface="Monotype Corsiva" pitchFamily="66" charset="0"/>
              </a:rPr>
              <a:t>Костянковидные.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Костянки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142984"/>
            <a:ext cx="3008313" cy="46021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 костянковидным относят плоды с сочным, мягким околоплодником, тонкой кожицей и одревесневшим внутренним слоем околоплодника-косточкой, внутри которой находится одно семя.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Пользователь\Рабочий стол\костянки\абрик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2387608" cy="1796675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костянки\виш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2238375" cy="1676400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костянки\перс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357562"/>
            <a:ext cx="2797160" cy="2097870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костянки\сли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8"/>
            <a:ext cx="3126029" cy="2355848"/>
          </a:xfrm>
          <a:prstGeom prst="rect">
            <a:avLst/>
          </a:prstGeom>
          <a:noFill/>
        </p:spPr>
      </p:pic>
      <p:pic>
        <p:nvPicPr>
          <p:cNvPr id="3078" name="Picture 6" descr="C:\Documents and Settings\Пользователь\Рабочий стол\костянки\черешн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428868"/>
            <a:ext cx="2886086" cy="21645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64293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слива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абрикос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46434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черешня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214311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персик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3929090" cy="116205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многокостянки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071546"/>
            <a:ext cx="3008313" cy="46021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Многочисленные, сочные, мелкие костянки расположены на одном цветоложе так близко, что слегка слипаются между собой. (в основном - это сложные плоды)</a:t>
            </a:r>
            <a:endParaRPr lang="ru-RU" sz="2400" dirty="0"/>
          </a:p>
        </p:txBody>
      </p:sp>
      <p:pic>
        <p:nvPicPr>
          <p:cNvPr id="1027" name="Picture 3" descr="C:\Documents and Settings\Пользователь\Рабочий стол\м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00108"/>
            <a:ext cx="3501367" cy="26753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27146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малина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3" descr="C:\Documents and Settings\Пользователь\Рабочий стол\еж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70" y="0"/>
            <a:ext cx="2500330" cy="2500330"/>
          </a:xfrm>
          <a:prstGeom prst="rect">
            <a:avLst/>
          </a:prstGeom>
          <a:noFill/>
        </p:spPr>
      </p:pic>
      <p:pic>
        <p:nvPicPr>
          <p:cNvPr id="9" name="Picture 5" descr="C:\Documents and Settings\Пользователь\Рабочий стол\imgpreviewCA2CW6A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86124"/>
            <a:ext cx="2824174" cy="3120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43834" y="20716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ежевика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58578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морошка</a:t>
            </a:r>
            <a:endParaRPr lang="ru-RU" dirty="0"/>
          </a:p>
        </p:txBody>
      </p:sp>
      <p:pic>
        <p:nvPicPr>
          <p:cNvPr id="1028" name="Picture 4" descr="C:\Documents and Settings\Пользователь\Рабочий стол\ма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429132"/>
            <a:ext cx="3000396" cy="22478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43240" y="62150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малина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Monotype Corsiva" pitchFamily="66" charset="0"/>
              </a:rPr>
              <a:t>яблоко</a:t>
            </a:r>
            <a:endParaRPr lang="ru-RU" sz="6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Плод яблоко имеют растения, у которых в образовании околоплодника кроме завязи, принимают участие нижние части тычинок, лепестков, чашелистиков и  даже цветоложе. А семена лежат в плёнчатых сухих камерах.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Пользователь\Рабочий стол\яблоко\ай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7" y="0"/>
            <a:ext cx="2409793" cy="1807345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яблоко\гру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42"/>
            <a:ext cx="2624128" cy="1968096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яблоко\гру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85992"/>
            <a:ext cx="2811474" cy="1875674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яблоко\ябло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929198"/>
            <a:ext cx="3214679" cy="1928802"/>
          </a:xfrm>
          <a:prstGeom prst="rect">
            <a:avLst/>
          </a:prstGeom>
          <a:noFill/>
        </p:spPr>
      </p:pic>
      <p:pic>
        <p:nvPicPr>
          <p:cNvPr id="3079" name="Picture 7" descr="C:\Documents and Settings\Пользователь\Рабочий стол\г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214818"/>
            <a:ext cx="3121016" cy="23483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86116" y="17144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айва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314324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груши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286644" y="3500438"/>
            <a:ext cx="285752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7286644" y="2571744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929322" y="3214686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43240" y="500063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яблоко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Сухие плоды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Пользователь\Рабочий стол\подсол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2500298" cy="1928827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дури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0"/>
            <a:ext cx="2285984" cy="2745735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ячм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9" y="3857628"/>
            <a:ext cx="3333741" cy="2500306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конские боб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285860"/>
            <a:ext cx="2143140" cy="2976583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фасо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429132"/>
            <a:ext cx="2219336" cy="2219336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лунн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" y="34671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428652"/>
            <a:ext cx="3008313" cy="11620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2852"/>
            <a:ext cx="3008313" cy="4602163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09E714"/>
                </a:solidFill>
                <a:latin typeface="Monotype Corsiva" pitchFamily="66" charset="0"/>
              </a:rPr>
              <a:t>Ореховидные.</a:t>
            </a:r>
          </a:p>
          <a:p>
            <a:r>
              <a:rPr lang="ru-RU" sz="4000" dirty="0" smtClean="0">
                <a:solidFill>
                  <a:srgbClr val="09E714"/>
                </a:solidFill>
                <a:latin typeface="Monotype Corsiva" pitchFamily="66" charset="0"/>
              </a:rPr>
              <a:t>Орех.</a:t>
            </a:r>
          </a:p>
          <a:p>
            <a:r>
              <a:rPr lang="ru-RU" sz="2000" dirty="0" smtClean="0"/>
              <a:t>У ореха околоплодник жёсткий, деревянистый.</a:t>
            </a:r>
          </a:p>
          <a:p>
            <a:r>
              <a:rPr lang="ru-RU" sz="2000" dirty="0" smtClean="0"/>
              <a:t>Семя лежит свободно.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Пользователь\Рабочий стол\грец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00042"/>
            <a:ext cx="2372762" cy="178595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koko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42852"/>
            <a:ext cx="3435325" cy="2576494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кашт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357562"/>
            <a:ext cx="2960606" cy="2581278"/>
          </a:xfrm>
          <a:prstGeom prst="rect">
            <a:avLst/>
          </a:prstGeom>
          <a:noFill/>
        </p:spPr>
      </p:pic>
      <p:pic>
        <p:nvPicPr>
          <p:cNvPr id="4101" name="Picture 5" descr="C:\Documents and Settings\Пользователь\Рабочий стол\фи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572008"/>
            <a:ext cx="2514602" cy="1885952"/>
          </a:xfrm>
          <a:prstGeom prst="rect">
            <a:avLst/>
          </a:prstGeom>
          <a:noFill/>
        </p:spPr>
      </p:pic>
      <p:pic>
        <p:nvPicPr>
          <p:cNvPr id="4102" name="Picture 6" descr="C:\Documents and Settings\Пользователь\Рабочий стол\мин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286256"/>
            <a:ext cx="2395559" cy="17977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58578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каштан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фисташки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22145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Грецкий орех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214311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кокос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миндаль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зем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2571744"/>
            <a:ext cx="2286016" cy="17133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000496" y="414338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008313" cy="116205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9E714"/>
                </a:solidFill>
                <a:latin typeface="Monotype Corsiva" pitchFamily="66" charset="0"/>
              </a:rPr>
              <a:t>жёлудь</a:t>
            </a:r>
            <a:endParaRPr lang="ru-RU" sz="8000" dirty="0">
              <a:solidFill>
                <a:srgbClr val="09E714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отличии от ореха, у жёлудя околоплодник менее жёсткий. </a:t>
            </a:r>
          </a:p>
          <a:p>
            <a:r>
              <a:rPr lang="ru-RU" sz="2800" dirty="0" smtClean="0"/>
              <a:t>У основания плод окружён чашевидным колпачком (плюской).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imgpreviewCAPW3I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09294" y="-151806"/>
            <a:ext cx="2125282" cy="2428894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жёлу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190884" cy="2153847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жёлудь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500306"/>
            <a:ext cx="3048021" cy="2286016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кубинск. жёл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143380"/>
            <a:ext cx="3838660" cy="2552709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120px-Blason_ville_fr_Cassignas_(Lot-et-Garonne)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285992"/>
            <a:ext cx="1571636" cy="17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3008313" cy="116205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9E714"/>
                </a:solidFill>
                <a:latin typeface="Monotype Corsiva" pitchFamily="66" charset="0"/>
              </a:rPr>
              <a:t>семянка</a:t>
            </a:r>
            <a:endParaRPr lang="ru-RU" sz="7200" dirty="0">
              <a:solidFill>
                <a:srgbClr val="09E714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Околоплодник твёрдый, но не жёсткий. Плотно прилегает к единственному семени, но не срастается с ним.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62" name="Picture 14" descr="C:\Documents and Settings\Пользователь\Рабочий стол\платан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12589"/>
            <a:ext cx="2703814" cy="2745411"/>
          </a:xfrm>
          <a:prstGeom prst="rect">
            <a:avLst/>
          </a:prstGeom>
          <a:noFill/>
        </p:spPr>
      </p:pic>
      <p:pic>
        <p:nvPicPr>
          <p:cNvPr id="2063" name="Picture 15" descr="C:\Documents and Settings\Пользователь\Рабочий стол\подсол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322" y="1124744"/>
            <a:ext cx="5856650" cy="439248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2976" y="52149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платан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143240" y="357187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55172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286512" y="335756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08313" cy="116205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9E714"/>
                </a:solidFill>
                <a:latin typeface="Monotype Corsiva" pitchFamily="66" charset="0"/>
              </a:rPr>
              <a:t>семянка - крылатка</a:t>
            </a:r>
            <a:endParaRPr lang="ru-RU" sz="4800" dirty="0">
              <a:solidFill>
                <a:srgbClr val="09E714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esktop\крылатка\вя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1384"/>
            <a:ext cx="2843808" cy="2027648"/>
          </a:xfrm>
          <a:prstGeom prst="rect">
            <a:avLst/>
          </a:prstGeom>
          <a:noFill/>
        </p:spPr>
      </p:pic>
      <p:pic>
        <p:nvPicPr>
          <p:cNvPr id="1027" name="Picture 3" descr="C:\Users\школа\Desktop\крылатка\клён. зрелый пл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968" y="0"/>
            <a:ext cx="3611892" cy="2708920"/>
          </a:xfrm>
          <a:prstGeom prst="rect">
            <a:avLst/>
          </a:prstGeom>
          <a:noFill/>
        </p:spPr>
      </p:pic>
      <p:pic>
        <p:nvPicPr>
          <p:cNvPr id="1028" name="Picture 4" descr="C:\Users\школа\Desktop\крылатка\клё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715" y="-1"/>
            <a:ext cx="2409285" cy="2780929"/>
          </a:xfrm>
          <a:prstGeom prst="rect">
            <a:avLst/>
          </a:prstGeom>
          <a:noFill/>
        </p:spPr>
      </p:pic>
      <p:pic>
        <p:nvPicPr>
          <p:cNvPr id="1029" name="Picture 5" descr="C:\Users\школа\Desktop\крылатка\птелея(кожанка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17640"/>
            <a:ext cx="3139099" cy="3240360"/>
          </a:xfrm>
          <a:prstGeom prst="rect">
            <a:avLst/>
          </a:prstGeom>
          <a:noFill/>
        </p:spPr>
      </p:pic>
      <p:pic>
        <p:nvPicPr>
          <p:cNvPr id="1030" name="Picture 6" descr="C:\Users\школа\Desktop\крылатка\черноклё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140968"/>
            <a:ext cx="3010651" cy="3717032"/>
          </a:xfrm>
          <a:prstGeom prst="rect">
            <a:avLst/>
          </a:prstGeom>
          <a:noFill/>
        </p:spPr>
      </p:pic>
      <p:pic>
        <p:nvPicPr>
          <p:cNvPr id="1031" name="Picture 7" descr="C:\Users\школа\Desktop\крылатка\ясен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176873"/>
            <a:ext cx="2123728" cy="36811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71800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вяз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22768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клён (зрелый плод)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клён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92280" y="6488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ясень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черноклён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птелея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3008313" cy="116205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9E714"/>
                </a:solidFill>
                <a:latin typeface="Monotype Corsiva" pitchFamily="66" charset="0"/>
              </a:rPr>
              <a:t>семянка - летучка</a:t>
            </a:r>
            <a:endParaRPr lang="ru-RU" sz="6000" dirty="0">
              <a:solidFill>
                <a:srgbClr val="09E714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школа\Desktop\летучки\асклепи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057130" cy="3084934"/>
          </a:xfrm>
          <a:prstGeom prst="rect">
            <a:avLst/>
          </a:prstGeom>
          <a:noFill/>
        </p:spPr>
      </p:pic>
      <p:pic>
        <p:nvPicPr>
          <p:cNvPr id="2051" name="Picture 3" descr="C:\Users\школа\Desktop\летучки\бодяк полев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456385" cy="2176379"/>
          </a:xfrm>
          <a:prstGeom prst="rect">
            <a:avLst/>
          </a:prstGeom>
          <a:noFill/>
        </p:spPr>
      </p:pic>
      <p:pic>
        <p:nvPicPr>
          <p:cNvPr id="2052" name="Picture 4" descr="C:\Users\школа\Desktop\летучки\латук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798" y="836712"/>
            <a:ext cx="2992202" cy="3068960"/>
          </a:xfrm>
          <a:prstGeom prst="rect">
            <a:avLst/>
          </a:prstGeom>
          <a:noFill/>
        </p:spPr>
      </p:pic>
      <p:pic>
        <p:nvPicPr>
          <p:cNvPr id="2053" name="Picture 5" descr="C:\Users\школа\Desktop\летучки\одуванч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204864"/>
            <a:ext cx="3168353" cy="2667898"/>
          </a:xfrm>
          <a:prstGeom prst="rect">
            <a:avLst/>
          </a:prstGeom>
          <a:noFill/>
        </p:spPr>
      </p:pic>
      <p:pic>
        <p:nvPicPr>
          <p:cNvPr id="2054" name="Picture 6" descr="C:\Users\школа\Desktop\летучки\летучк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169"/>
            <a:ext cx="4572000" cy="1916832"/>
          </a:xfrm>
          <a:prstGeom prst="rect">
            <a:avLst/>
          </a:prstGeom>
          <a:noFill/>
        </p:spPr>
      </p:pic>
      <p:pic>
        <p:nvPicPr>
          <p:cNvPr id="2055" name="Picture 7" descr="C:\Users\школа\Desktop\летучки\летуч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941169"/>
            <a:ext cx="4427984" cy="19168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29309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асклепида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378904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латук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бодяк полевой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Documents and Settings\Пользователь\Рабочий стол\овё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330" y="3429000"/>
            <a:ext cx="3287670" cy="3057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3008313" cy="116205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9E714"/>
                </a:solidFill>
                <a:latin typeface="Monotype Corsiva" pitchFamily="66" charset="0"/>
              </a:rPr>
              <a:t>зерновка</a:t>
            </a:r>
            <a:endParaRPr lang="ru-RU" sz="6600" dirty="0">
              <a:solidFill>
                <a:srgbClr val="09E714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Сухой плод, у которого плёнчатый околоплодник срастается с семенной кожурой единственного семени.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овёс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9" name="Picture 7" descr="C:\Documents and Settings\Пользователь\Рабочий стол\ячм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2762224" cy="2000240"/>
          </a:xfrm>
          <a:prstGeom prst="rect">
            <a:avLst/>
          </a:prstGeom>
          <a:noFill/>
        </p:spPr>
      </p:pic>
      <p:pic>
        <p:nvPicPr>
          <p:cNvPr id="3080" name="Picture 8" descr="C:\Documents and Settings\Пользователь\Рабочий стол\виды зерновок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3638" y="0"/>
            <a:ext cx="2890362" cy="2275643"/>
          </a:xfrm>
          <a:prstGeom prst="rect">
            <a:avLst/>
          </a:prstGeom>
          <a:noFill/>
        </p:spPr>
      </p:pic>
      <p:pic>
        <p:nvPicPr>
          <p:cNvPr id="3081" name="Picture 9" descr="C:\Documents and Settings\Пользователь\Рабочий стол\кукуру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285992"/>
            <a:ext cx="3143272" cy="2310305"/>
          </a:xfrm>
          <a:prstGeom prst="rect">
            <a:avLst/>
          </a:prstGeom>
          <a:noFill/>
        </p:spPr>
      </p:pic>
      <p:pic>
        <p:nvPicPr>
          <p:cNvPr id="3083" name="Picture 11" descr="C:\Documents and Settings\Пользователь\Рабочий стол\пшениц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3380"/>
            <a:ext cx="3480564" cy="22812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8596" y="64886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пшеница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ячмень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72264" y="221455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Виды зерновок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929454" y="64886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овёс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7620" y="450057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кукуруза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29600" cy="18288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Функции  плода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4400" dirty="0" smtClean="0"/>
              <a:t>Защита семян</a:t>
            </a:r>
          </a:p>
          <a:p>
            <a:pPr marL="514350" indent="-514350" algn="l">
              <a:buAutoNum type="arabicPeriod"/>
            </a:pPr>
            <a:endParaRPr lang="ru-RU" sz="4400" dirty="0" smtClean="0"/>
          </a:p>
          <a:p>
            <a:pPr marL="514350" indent="-514350" algn="l">
              <a:buAutoNum type="arabicPeriod"/>
            </a:pPr>
            <a:r>
              <a:rPr lang="ru-RU" sz="4400" dirty="0" smtClean="0"/>
              <a:t>Распространение семян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4114800" cy="1162050"/>
          </a:xfrm>
        </p:spPr>
        <p:txBody>
          <a:bodyPr>
            <a:noAutofit/>
          </a:bodyPr>
          <a:lstStyle/>
          <a:p>
            <a:r>
              <a:rPr lang="ru-RU" sz="4800" u="sng" dirty="0" smtClean="0">
                <a:solidFill>
                  <a:srgbClr val="FFFF00"/>
                </a:solidFill>
                <a:latin typeface="Monotype Corsiva" pitchFamily="66" charset="0"/>
              </a:rPr>
              <a:t>коробочковидные</a:t>
            </a:r>
            <a:endParaRPr lang="ru-RU" sz="4800" u="sng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785794"/>
            <a:ext cx="3008313" cy="46021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Боб</a:t>
            </a:r>
          </a:p>
          <a:p>
            <a:r>
              <a:rPr lang="ru-RU" sz="2000" dirty="0" smtClean="0"/>
              <a:t>Сухой плод, который состоит из двух длинных створок околоплодника.</a:t>
            </a:r>
          </a:p>
          <a:p>
            <a:r>
              <a:rPr lang="ru-RU" sz="2000" dirty="0" smtClean="0"/>
              <a:t>Семена прикрепляются к  створкам.</a:t>
            </a:r>
          </a:p>
          <a:p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3" name="Picture 9" descr="C:\Documents and Settings\Пользователь\Рабочий стол\акацм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2466979" cy="2479376"/>
          </a:xfrm>
          <a:prstGeom prst="rect">
            <a:avLst/>
          </a:prstGeom>
          <a:noFill/>
        </p:spPr>
      </p:pic>
      <p:pic>
        <p:nvPicPr>
          <p:cNvPr id="1034" name="Picture 10" descr="C:\Documents and Settings\Пользователь\Рабочий стол\вудспиния браз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2705100" cy="271780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горо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643182"/>
            <a:ext cx="1771650" cy="19050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конские боб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714884"/>
            <a:ext cx="1371600" cy="1905000"/>
          </a:xfrm>
          <a:prstGeom prst="rect">
            <a:avLst/>
          </a:prstGeom>
          <a:noFill/>
        </p:spPr>
      </p:pic>
      <p:pic>
        <p:nvPicPr>
          <p:cNvPr id="1037" name="Picture 13" descr="C:\Documents and Settings\Пользователь\Рабочий стол\строение боб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285992"/>
            <a:ext cx="1657350" cy="2352675"/>
          </a:xfrm>
          <a:prstGeom prst="rect">
            <a:avLst/>
          </a:prstGeom>
          <a:noFill/>
        </p:spPr>
      </p:pic>
      <p:pic>
        <p:nvPicPr>
          <p:cNvPr id="1038" name="Picture 14" descr="C:\Documents and Settings\Пользователь\Рабочий стол\со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785794"/>
            <a:ext cx="2093133" cy="2537131"/>
          </a:xfrm>
          <a:prstGeom prst="rect">
            <a:avLst/>
          </a:prstGeom>
          <a:noFill/>
        </p:spPr>
      </p:pic>
      <p:pic>
        <p:nvPicPr>
          <p:cNvPr id="1039" name="Picture 15" descr="C:\Documents and Settings\Пользователь\Рабочий стол\плод боб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643446"/>
            <a:ext cx="2786082" cy="192239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00364" y="321468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072462" y="214290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акация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58148" y="4429132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горох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15272" y="5857892"/>
            <a:ext cx="12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Конский боб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5795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Вудспиния</a:t>
            </a:r>
            <a:r>
              <a:rPr lang="ru-RU" dirty="0" smtClean="0"/>
              <a:t> бразильская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стручок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71546"/>
            <a:ext cx="3008313" cy="46021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 и боб имеет околоплодник, состоящий из двух створок. Но семена располагаются не на створках, а на перегородке между ними.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C:\Documents and Settings\Пользователь\Рабочий стол\вани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2827708" cy="2262166"/>
          </a:xfrm>
          <a:prstGeom prst="rect">
            <a:avLst/>
          </a:prstGeom>
          <a:noFill/>
        </p:spPr>
      </p:pic>
      <p:pic>
        <p:nvPicPr>
          <p:cNvPr id="1033" name="Picture 9" descr="C:\Documents and Settings\Пользователь\Рабочий стол\горч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714500" cy="2619376"/>
          </a:xfrm>
          <a:prstGeom prst="rect">
            <a:avLst/>
          </a:prstGeom>
          <a:noFill/>
        </p:spPr>
      </p:pic>
      <p:pic>
        <p:nvPicPr>
          <p:cNvPr id="1034" name="Picture 10" descr="C:\Documents and Settings\Пользователь\Рабочий стол\струч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143248"/>
            <a:ext cx="2706682" cy="2952744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стручок строен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357430"/>
            <a:ext cx="2000264" cy="3558422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суреп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214686"/>
            <a:ext cx="1266826" cy="3143272"/>
          </a:xfrm>
          <a:prstGeom prst="rect">
            <a:avLst/>
          </a:prstGeom>
          <a:noFill/>
        </p:spPr>
      </p:pic>
      <p:pic>
        <p:nvPicPr>
          <p:cNvPr id="1037" name="Picture 13" descr="C:\Documents and Settings\Пользователь\Рабочий стол\фасол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3571876"/>
            <a:ext cx="2005022" cy="23622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57488" y="21431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ваниль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14480" y="58578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фасоль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62865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сурепка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215206" y="250030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горчица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3008313" cy="116205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стручочек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928670"/>
            <a:ext cx="3008313" cy="46021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Отличается от стручка тем, что его ширина и длинна примерно одинаковы.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Пользователь\Рабочий стол\лун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14686"/>
            <a:ext cx="2393157" cy="3190876"/>
          </a:xfrm>
          <a:prstGeom prst="rect">
            <a:avLst/>
          </a:prstGeom>
          <a:noFill/>
        </p:spPr>
      </p:pic>
      <p:pic>
        <p:nvPicPr>
          <p:cNvPr id="2056" name="Picture 8" descr="C:\Documents and Settings\Пользователь\Рабочий стол\тисдал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2286000" cy="2844800"/>
          </a:xfrm>
          <a:prstGeom prst="rect">
            <a:avLst/>
          </a:prstGeom>
          <a:noFill/>
        </p:spPr>
      </p:pic>
      <p:pic>
        <p:nvPicPr>
          <p:cNvPr id="2058" name="Picture 10" descr="C:\Documents and Settings\Пользователь\Рабочий стол\ярут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42852"/>
            <a:ext cx="2181225" cy="1562100"/>
          </a:xfrm>
          <a:prstGeom prst="rect">
            <a:avLst/>
          </a:prstGeom>
          <a:noFill/>
        </p:spPr>
      </p:pic>
      <p:pic>
        <p:nvPicPr>
          <p:cNvPr id="2059" name="Picture 11" descr="C:\Documents and Settings\Пользователь\Рабочий стол\пас. сум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643182"/>
            <a:ext cx="2034866" cy="2743205"/>
          </a:xfrm>
          <a:prstGeom prst="rect">
            <a:avLst/>
          </a:prstGeom>
          <a:noFill/>
        </p:spPr>
      </p:pic>
      <p:pic>
        <p:nvPicPr>
          <p:cNvPr id="2060" name="Picture 12" descr="C:\Documents and Settings\Пользователь\Рабочий стол\рыж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85728"/>
            <a:ext cx="1527178" cy="2554966"/>
          </a:xfrm>
          <a:prstGeom prst="rect">
            <a:avLst/>
          </a:prstGeom>
          <a:noFill/>
        </p:spPr>
      </p:pic>
      <p:pic>
        <p:nvPicPr>
          <p:cNvPr id="2061" name="Picture 13" descr="C:\Documents and Settings\Пользователь\Рабочий стол\катран морской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429132"/>
            <a:ext cx="2928958" cy="210253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86380" y="12144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тисдалия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71802" y="157161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ярутка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857884" y="650083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Катран морской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лунник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358082" y="27860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рыжик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643174" y="535782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Пастушья сумка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57544" cy="116205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коробочка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42984"/>
            <a:ext cx="3008313" cy="46021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Объёмные сухие плоды, семена в которых располагаются свободно, не прикрепляясь к стенкам околоплодника. Высыпаются из коробочки через трещины или специальные отверстия.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Пользователь\Рабочий стол\беле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52"/>
            <a:ext cx="1905000" cy="1714512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дури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1704975" cy="2928958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лот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857232"/>
            <a:ext cx="1919292" cy="2864615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м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285992"/>
            <a:ext cx="2199209" cy="3119446"/>
          </a:xfrm>
          <a:prstGeom prst="rect">
            <a:avLst/>
          </a:prstGeom>
          <a:noFill/>
        </p:spPr>
      </p:pic>
      <p:pic>
        <p:nvPicPr>
          <p:cNvPr id="3078" name="Picture 6" descr="C:\Documents and Settings\Пользователь\Рабочий стол\хлопчат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857628"/>
            <a:ext cx="2143140" cy="2862974"/>
          </a:xfrm>
          <a:prstGeom prst="rect">
            <a:avLst/>
          </a:prstGeom>
          <a:noFill/>
        </p:spPr>
      </p:pic>
      <p:pic>
        <p:nvPicPr>
          <p:cNvPr id="3079" name="Picture 7" descr="C:\Documents and Settings\Пользователь\Рабочий стол\таба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905212"/>
            <a:ext cx="2000264" cy="26670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64886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табак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528638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58082" y="6143644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хлопчатник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643834" y="364331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лотос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86380" y="278605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дурман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171448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Спасибо всем за внимание и работу!!!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FF00"/>
                </a:solidFill>
                <a:latin typeface="Monotype Corsiva" pitchFamily="66" charset="0"/>
              </a:rPr>
              <a:t>Строение плода</a:t>
            </a:r>
            <a:endParaRPr lang="ru-RU" sz="8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esktop\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4027386" cy="3034258"/>
          </a:xfrm>
          <a:prstGeom prst="rect">
            <a:avLst/>
          </a:prstGeom>
          <a:noFill/>
        </p:spPr>
      </p:pic>
      <p:pic>
        <p:nvPicPr>
          <p:cNvPr id="1027" name="Picture 3" descr="C:\Users\школа\Desktop\папай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674878" cy="4348606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42844" y="4429132"/>
            <a:ext cx="2058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  околоплодник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79512" y="2924944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      семя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6588224" y="2780928"/>
            <a:ext cx="216024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околоплодник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6948264" y="4221088"/>
            <a:ext cx="151216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семена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29600" cy="182880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Околоплодник формируется  из: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214554"/>
            <a:ext cx="6400800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3200" u="sng" dirty="0" smtClean="0">
                <a:solidFill>
                  <a:srgbClr val="FFFF00"/>
                </a:solidFill>
              </a:rPr>
              <a:t>Завязи</a:t>
            </a:r>
          </a:p>
          <a:p>
            <a:pPr marL="514350" indent="-514350" algn="l">
              <a:buAutoNum type="arabicPeriod"/>
            </a:pPr>
            <a:r>
              <a:rPr lang="ru-RU" sz="3200" dirty="0" smtClean="0"/>
              <a:t>Основания тычинок</a:t>
            </a:r>
          </a:p>
          <a:p>
            <a:pPr marL="514350" indent="-514350" algn="l">
              <a:buAutoNum type="arabicPeriod"/>
            </a:pPr>
            <a:r>
              <a:rPr lang="ru-RU" sz="3200" dirty="0" smtClean="0"/>
              <a:t>Лепестков чашелистиков</a:t>
            </a:r>
          </a:p>
          <a:p>
            <a:pPr marL="514350" indent="-514350" algn="l">
              <a:buAutoNum type="arabicPeriod"/>
            </a:pPr>
            <a:r>
              <a:rPr lang="ru-RU" sz="3200" dirty="0" smtClean="0"/>
              <a:t>Цветоложа</a:t>
            </a:r>
            <a:endParaRPr lang="ru-RU" sz="3200" dirty="0"/>
          </a:p>
        </p:txBody>
      </p:sp>
      <p:pic>
        <p:nvPicPr>
          <p:cNvPr id="4098" name="Picture 2" descr="C:\Documents and Settings\Пользователь\Рабочий стол\завяз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1838325" cy="421005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ман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57628"/>
            <a:ext cx="2857520" cy="285752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1619672" y="5000636"/>
            <a:ext cx="466684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29600" cy="1828800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Семена формируются  из: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14311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/>
              <a:t>семязачатков</a:t>
            </a:r>
            <a:endParaRPr lang="ru-RU" sz="6000" dirty="0"/>
          </a:p>
        </p:txBody>
      </p:sp>
      <p:pic>
        <p:nvPicPr>
          <p:cNvPr id="5122" name="Picture 2" descr="C:\Documents and Settings\Пользователь\Рабочий стол\завяз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1838326" cy="4210050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grana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4086223" cy="3355142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1115616" y="5445224"/>
            <a:ext cx="535785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296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Типы плодов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6000" dirty="0" smtClean="0"/>
              <a:t>Простые плоды</a:t>
            </a:r>
          </a:p>
          <a:p>
            <a:pPr marL="514350" indent="-514350" algn="l">
              <a:buAutoNum type="arabicPeriod"/>
            </a:pPr>
            <a:r>
              <a:rPr lang="ru-RU" sz="6000" dirty="0" smtClean="0"/>
              <a:t>Сложные плоды</a:t>
            </a:r>
          </a:p>
          <a:p>
            <a:pPr marL="514350" indent="-514350" algn="l">
              <a:buAutoNum type="arabicPeriod"/>
            </a:pPr>
            <a:r>
              <a:rPr lang="ru-RU" sz="6000" dirty="0" smtClean="0"/>
              <a:t>Соплодия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3008313" cy="11620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Простые плоды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Если плод образуется в цветке, у которого один пестик и соответственно одна завязь, то такой плод будет называться простым.</a:t>
            </a:r>
          </a:p>
          <a:p>
            <a:endParaRPr lang="ru-RU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9" y="285728"/>
            <a:ext cx="2571768" cy="1923683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714356"/>
            <a:ext cx="1873239" cy="1599477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ч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17032"/>
            <a:ext cx="2857520" cy="2378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9124" y="214311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15206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слива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609329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черёмуха</a:t>
            </a:r>
            <a:endParaRPr lang="ru-RU" dirty="0"/>
          </a:p>
        </p:txBody>
      </p:sp>
      <p:pic>
        <p:nvPicPr>
          <p:cNvPr id="6" name="Picture 2" descr="C:\Documents and Settings\Пользователь\Рабочий стол\alycha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35710"/>
            <a:ext cx="3357586" cy="25206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28662" y="64886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алыча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558924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цветок с одним пестиком</a:t>
            </a:r>
            <a:endParaRPr lang="ru-RU" dirty="0"/>
          </a:p>
        </p:txBody>
      </p:sp>
      <p:pic>
        <p:nvPicPr>
          <p:cNvPr id="7" name="Picture 2" descr="C:\Users\школа\Desktop\imgpreview[1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708920"/>
            <a:ext cx="2178243" cy="29043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3008313" cy="11620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Сложные плоды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3008313" cy="46021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Сложными плодами называются плоды, которые образовались в цветках, имеющих множество пестиков и соответственно завязей.</a:t>
            </a:r>
          </a:p>
          <a:p>
            <a:r>
              <a:rPr lang="ru-RU" sz="2400" dirty="0" smtClean="0"/>
              <a:t>Из каждой завязи формируется отдельный плод.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Пользователь\Рабочий стол\м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8"/>
            <a:ext cx="1928826" cy="2568885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Рабочий стол\цв. м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42852"/>
            <a:ext cx="2952771" cy="2214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228599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цветок со множеством пестиков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00892" y="27860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малина</a:t>
            </a:r>
            <a:endParaRPr lang="ru-RU" dirty="0"/>
          </a:p>
        </p:txBody>
      </p:sp>
      <p:pic>
        <p:nvPicPr>
          <p:cNvPr id="5" name="Picture 3" descr="C:\Documents and Settings\Пользователь\Рабочий стол\еж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14686"/>
            <a:ext cx="2976570" cy="2976570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imgpreviewCA2CW6A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286124"/>
            <a:ext cx="1895480" cy="2094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71934" y="621508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ежевика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15206" y="535782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морошка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577</TotalTime>
  <Words>605</Words>
  <Application>Microsoft Office PowerPoint</Application>
  <PresentationFormat>Экран (4:3)</PresentationFormat>
  <Paragraphs>186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плоды</vt:lpstr>
      <vt:lpstr>Определение плода</vt:lpstr>
      <vt:lpstr>Функции  плода</vt:lpstr>
      <vt:lpstr>Строение плода</vt:lpstr>
      <vt:lpstr>Околоплодник формируется  из:</vt:lpstr>
      <vt:lpstr>Семена формируются  из:</vt:lpstr>
      <vt:lpstr>Типы плодов</vt:lpstr>
      <vt:lpstr>Простые плоды</vt:lpstr>
      <vt:lpstr>Сложные плоды</vt:lpstr>
      <vt:lpstr>Соплодия</vt:lpstr>
      <vt:lpstr>Плоды  растений  можно классифицировать  по различным  признакам.</vt:lpstr>
      <vt:lpstr> количество  семян  в плоде</vt:lpstr>
      <vt:lpstr>односемянные</vt:lpstr>
      <vt:lpstr>многосемянные</vt:lpstr>
      <vt:lpstr>Количество воды в околоплоднике</vt:lpstr>
      <vt:lpstr>Сочные плоды</vt:lpstr>
      <vt:lpstr>Ягодовидные.Ягоды</vt:lpstr>
      <vt:lpstr>тыквина</vt:lpstr>
      <vt:lpstr>гесперидий (померанец)</vt:lpstr>
      <vt:lpstr>Костянковидные.Костянки</vt:lpstr>
      <vt:lpstr>многокостянки</vt:lpstr>
      <vt:lpstr>яблоко</vt:lpstr>
      <vt:lpstr>Сухие плоды</vt:lpstr>
      <vt:lpstr> </vt:lpstr>
      <vt:lpstr>жёлудь</vt:lpstr>
      <vt:lpstr>семянка</vt:lpstr>
      <vt:lpstr>семянка - крылатка</vt:lpstr>
      <vt:lpstr>семянка - летучка</vt:lpstr>
      <vt:lpstr>зерновка</vt:lpstr>
      <vt:lpstr>коробочковидные</vt:lpstr>
      <vt:lpstr>стручок</vt:lpstr>
      <vt:lpstr>стручочек</vt:lpstr>
      <vt:lpstr>коробочка</vt:lpstr>
      <vt:lpstr>Спасибо всем за внимание и работу!!!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плоды</dc:title>
  <dc:creator>школа</dc:creator>
  <cp:lastModifiedBy>Киселёв</cp:lastModifiedBy>
  <cp:revision>85</cp:revision>
  <dcterms:created xsi:type="dcterms:W3CDTF">2012-02-06T23:46:58Z</dcterms:created>
  <dcterms:modified xsi:type="dcterms:W3CDTF">2016-01-15T12:11:52Z</dcterms:modified>
</cp:coreProperties>
</file>