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62" r:id="rId6"/>
    <p:sldId id="259" r:id="rId7"/>
    <p:sldId id="268" r:id="rId8"/>
    <p:sldId id="267" r:id="rId9"/>
    <p:sldId id="266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2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5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5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7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8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5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9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10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10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2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10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4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3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9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5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8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7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6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10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5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audio" Target="../media/audio3.wav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audio" Target="../media/audio5.wav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audio" Target="../media/audio9.wav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audio" Target="../media/audio4.wav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5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7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audio" Target="../media/audio3.wav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audio" Target="../media/audio9.wav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14.jpeg"/><Relationship Id="rId5" Type="http://schemas.openxmlformats.org/officeDocument/2006/relationships/audio" Target="../media/audio5.wav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audio" Target="../media/audio4.wav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2976" y="785794"/>
            <a:ext cx="7024864" cy="2071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071934" y="4077072"/>
            <a:ext cx="4120012" cy="17287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Выполнил: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Воробьёва Г.Н. учитель начальных классов МБОУ Школа «Кадет» № 95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124744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Формирование у младших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школьников интереса к работе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со словарными словами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714356"/>
            <a:ext cx="4275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4  Этап контрольный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428736"/>
            <a:ext cx="557396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 Выборочный диктант</a:t>
            </a:r>
          </a:p>
          <a:p>
            <a:pPr>
              <a:buFont typeface="Wingdings" pitchFamily="2" charset="2"/>
              <a:buChar char="ü"/>
            </a:pPr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Буквенный диктант</a:t>
            </a:r>
          </a:p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Комбинированный диктант</a:t>
            </a:r>
          </a:p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 Этимологический диктант</a:t>
            </a:r>
          </a:p>
          <a:p>
            <a:pPr>
              <a:buFont typeface="Wingdings" pitchFamily="2" charset="2"/>
              <a:buChar char="ü"/>
            </a:pPr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 «Исправь ошибку»</a:t>
            </a:r>
          </a:p>
          <a:p>
            <a:pPr>
              <a:buFont typeface="Wingdings" pitchFamily="2" charset="2"/>
              <a:buChar char="ü"/>
            </a:pPr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Письмо по памяти </a:t>
            </a:r>
          </a:p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Подбери  однокоренные слова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Традиционные формы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556792"/>
            <a:ext cx="7351693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Зрительный диктант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Картинный диктант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Выборочный диктант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Диктант с использованием загадок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Творческие диктанты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Диктант по памяти</a:t>
            </a:r>
          </a:p>
          <a:p>
            <a:pPr marL="342900" indent="-3429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013576" cy="128701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Нетрадиционные формы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Метод </a:t>
            </a: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ассоциаций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1628801"/>
            <a:ext cx="502230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ctr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defRPr/>
            </a:pPr>
            <a:r>
              <a:rPr lang="ru-RU" sz="4000" b="1" i="1" dirty="0" err="1" smtClean="0"/>
              <a:t>яг</a:t>
            </a:r>
            <a:r>
              <a:rPr lang="ru-RU" sz="4000" b="1" i="1" dirty="0" smtClean="0"/>
              <a:t>   </a:t>
            </a:r>
            <a:r>
              <a:rPr lang="ru-RU" sz="4000" b="1" i="1" dirty="0" smtClean="0"/>
              <a:t>  </a:t>
            </a:r>
            <a:r>
              <a:rPr lang="ru-RU" sz="4000" b="1" i="1" dirty="0" smtClean="0"/>
              <a:t>да        </a:t>
            </a:r>
            <a:endParaRPr lang="ru-RU" sz="4000" b="1" i="1" dirty="0" smtClean="0">
              <a:latin typeface="Arial" charset="0"/>
            </a:endParaRPr>
          </a:p>
          <a:p>
            <a:pPr marL="273050" lvl="0" indent="-273050" algn="ctr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defRPr/>
            </a:pPr>
            <a:r>
              <a:rPr lang="ru-RU" sz="4000" b="1" i="1" dirty="0" err="1" smtClean="0"/>
              <a:t>ябл</a:t>
            </a:r>
            <a:r>
              <a:rPr lang="ru-RU" sz="4000" b="1" i="1" dirty="0" smtClean="0"/>
              <a:t>    к   </a:t>
            </a:r>
            <a:endParaRPr lang="ru-RU" sz="4000" b="1" i="1" dirty="0" smtClean="0">
              <a:latin typeface="Arial" charset="0"/>
            </a:endParaRPr>
          </a:p>
          <a:p>
            <a:pPr marL="273050" lvl="0" indent="-273050" algn="ctr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defRPr/>
            </a:pPr>
            <a:r>
              <a:rPr lang="ru-RU" sz="4000" b="1" i="1" dirty="0" err="1" smtClean="0"/>
              <a:t>п</a:t>
            </a:r>
            <a:r>
              <a:rPr lang="ru-RU" sz="4000" b="1" i="1" dirty="0" smtClean="0"/>
              <a:t>   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ртрет</a:t>
            </a:r>
            <a:endParaRPr lang="ru-RU" sz="4000" b="1" i="1" dirty="0" smtClean="0"/>
          </a:p>
        </p:txBody>
      </p:sp>
      <p:pic>
        <p:nvPicPr>
          <p:cNvPr id="1026" name="Picture 2" descr="http://img.youtube.com/vi/RxL7zI7Z-fA/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844824"/>
            <a:ext cx="576064" cy="432048"/>
          </a:xfrm>
          <a:prstGeom prst="rect">
            <a:avLst/>
          </a:prstGeom>
          <a:noFill/>
        </p:spPr>
      </p:pic>
      <p:pic>
        <p:nvPicPr>
          <p:cNvPr id="7" name="Picture 2" descr="http://img.youtube.com/vi/RxL7zI7Z-fA/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492896"/>
            <a:ext cx="480053" cy="360040"/>
          </a:xfrm>
          <a:prstGeom prst="rect">
            <a:avLst/>
          </a:prstGeom>
          <a:noFill/>
        </p:spPr>
      </p:pic>
      <p:pic>
        <p:nvPicPr>
          <p:cNvPr id="8" name="Picture 2" descr="http://img.youtube.com/vi/RxL7zI7Z-fA/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564904"/>
            <a:ext cx="480053" cy="360040"/>
          </a:xfrm>
          <a:prstGeom prst="rect">
            <a:avLst/>
          </a:prstGeom>
          <a:noFill/>
        </p:spPr>
      </p:pic>
      <p:pic>
        <p:nvPicPr>
          <p:cNvPr id="1028" name="Picture 4" descr="http://jablogo.com/wp-content/uploads/2015/04/%D1%8D%D0%BC%D0%BE%D1%86%D0%B8%D0%B8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212976"/>
            <a:ext cx="428591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charset="0"/>
              </a:rPr>
              <a:t>Мнемоника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4355976" y="1628800"/>
            <a:ext cx="4321175" cy="1368425"/>
          </a:xfrm>
          <a:prstGeom prst="ellips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Ассоциативный</a:t>
            </a:r>
          </a:p>
          <a:p>
            <a:pPr algn="ctr"/>
            <a:r>
              <a:rPr lang="ru-RU" dirty="0" smtClean="0"/>
              <a:t>образ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4499992" y="2204864"/>
            <a:ext cx="428625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9" name="Диагональная полоса 8"/>
          <p:cNvSpPr/>
          <p:nvPr/>
        </p:nvSpPr>
        <p:spPr>
          <a:xfrm>
            <a:off x="4716463" y="1989138"/>
            <a:ext cx="142875" cy="142875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10" name="Диагональная полоса 9"/>
          <p:cNvSpPr/>
          <p:nvPr/>
        </p:nvSpPr>
        <p:spPr>
          <a:xfrm>
            <a:off x="5580063" y="4365625"/>
            <a:ext cx="142875" cy="142875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11" name="Диагональная полоса 10"/>
          <p:cNvSpPr/>
          <p:nvPr/>
        </p:nvSpPr>
        <p:spPr>
          <a:xfrm>
            <a:off x="2051050" y="4365625"/>
            <a:ext cx="142875" cy="142875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763713" y="3644900"/>
            <a:ext cx="4667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з</a:t>
            </a:r>
          </a:p>
          <a:p>
            <a:r>
              <a:rPr lang="ru-RU" sz="4000" b="1" i="1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я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ц</a:t>
            </a:r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971550" y="1628775"/>
            <a:ext cx="4321175" cy="1368425"/>
          </a:xfrm>
          <a:prstGeom prst="ellips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Словарное</a:t>
            </a:r>
          </a:p>
          <a:p>
            <a:pPr algn="ctr"/>
            <a:r>
              <a:rPr lang="ru-RU"/>
              <a:t> слово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808038" y="927100"/>
            <a:ext cx="200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ru-RU" b="1" u="sng" dirty="0">
                <a:solidFill>
                  <a:srgbClr val="006600"/>
                </a:solidFill>
              </a:rPr>
              <a:t>Требования</a:t>
            </a:r>
          </a:p>
          <a:p>
            <a:endParaRPr lang="ru-RU" b="1" u="sng" dirty="0">
              <a:solidFill>
                <a:srgbClr val="006600"/>
              </a:solidFill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1476375" y="4221163"/>
            <a:ext cx="2952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к   пуста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5056188" y="4260850"/>
            <a:ext cx="2135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к</a:t>
            </a:r>
            <a:r>
              <a:rPr lang="ru-RU" sz="4000" b="1" i="1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нцерт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5292725" y="3573463"/>
            <a:ext cx="5794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н</a:t>
            </a:r>
          </a:p>
          <a:p>
            <a:endParaRPr lang="ru-RU" sz="4000" b="1" i="1">
              <a:solidFill>
                <a:srgbClr val="006600"/>
              </a:solidFill>
              <a:latin typeface="Times New Roman" pitchFamily="18" charset="0"/>
            </a:endParaRP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т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8" name="Oval 25"/>
          <p:cNvSpPr>
            <a:spLocks noChangeArrowheads="1"/>
          </p:cNvSpPr>
          <p:nvPr/>
        </p:nvSpPr>
        <p:spPr bwMode="auto">
          <a:xfrm>
            <a:off x="971550" y="1628775"/>
            <a:ext cx="4321175" cy="1368425"/>
          </a:xfrm>
          <a:prstGeom prst="ellips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Словарное</a:t>
            </a:r>
          </a:p>
          <a:p>
            <a:pPr algn="ctr"/>
            <a:r>
              <a:rPr lang="ru-RU"/>
              <a:t> слово</a:t>
            </a:r>
          </a:p>
        </p:txBody>
      </p:sp>
      <p:sp>
        <p:nvSpPr>
          <p:cNvPr id="19" name="Oval 26"/>
          <p:cNvSpPr>
            <a:spLocks noChangeArrowheads="1"/>
          </p:cNvSpPr>
          <p:nvPr/>
        </p:nvSpPr>
        <p:spPr bwMode="auto">
          <a:xfrm>
            <a:off x="971550" y="1628775"/>
            <a:ext cx="4321175" cy="1368425"/>
          </a:xfrm>
          <a:prstGeom prst="ellips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Словарное</a:t>
            </a:r>
          </a:p>
          <a:p>
            <a:pPr algn="ctr"/>
            <a:r>
              <a:rPr lang="ru-RU" dirty="0"/>
              <a:t> слово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1763713" y="3644900"/>
            <a:ext cx="4667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з</a:t>
            </a:r>
          </a:p>
          <a:p>
            <a:r>
              <a:rPr lang="ru-RU" sz="4000" b="1" i="1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я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ц</a:t>
            </a: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1763713" y="3644900"/>
            <a:ext cx="4667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з</a:t>
            </a:r>
          </a:p>
          <a:p>
            <a:r>
              <a:rPr lang="ru-RU" sz="4000" b="1" i="1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я</a:t>
            </a:r>
          </a:p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charset="0"/>
              </a:rPr>
              <a:t>Этимология     слова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1258888" y="1557338"/>
            <a:ext cx="3600450" cy="1366837"/>
          </a:xfrm>
          <a:prstGeom prst="ellipse">
            <a:avLst/>
          </a:prstGeom>
          <a:noFill/>
          <a:ln w="31750">
            <a:solidFill>
              <a:srgbClr val="10138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3851275" y="1557338"/>
            <a:ext cx="3600450" cy="1366837"/>
          </a:xfrm>
          <a:prstGeom prst="ellipse">
            <a:avLst/>
          </a:prstGeom>
          <a:noFill/>
          <a:ln w="31750">
            <a:solidFill>
              <a:srgbClr val="10138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4140200" y="2133600"/>
            <a:ext cx="430213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6" name="Диагональная полоса 5"/>
          <p:cNvSpPr/>
          <p:nvPr/>
        </p:nvSpPr>
        <p:spPr>
          <a:xfrm>
            <a:off x="4356100" y="1916113"/>
            <a:ext cx="133350" cy="15240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35150" y="1989138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этимология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003800" y="1773238"/>
            <a:ext cx="1693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словарное</a:t>
            </a:r>
          </a:p>
          <a:p>
            <a:pPr algn="ctr"/>
            <a:r>
              <a:rPr lang="ru-RU"/>
              <a:t>слово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755650" y="1052513"/>
            <a:ext cx="1675459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ru-RU" b="1" u="sng" dirty="0" smtClean="0">
              <a:solidFill>
                <a:srgbClr val="006600"/>
              </a:solidFill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ru-RU" b="1" u="sng" dirty="0" smtClean="0">
                <a:solidFill>
                  <a:srgbClr val="006600"/>
                </a:solidFill>
              </a:rPr>
              <a:t>Требования</a:t>
            </a:r>
            <a:endParaRPr lang="ru-RU" b="1" u="sng" dirty="0">
              <a:solidFill>
                <a:srgbClr val="006600"/>
              </a:solidFill>
            </a:endParaRPr>
          </a:p>
          <a:p>
            <a:endParaRPr lang="ru-RU" b="1" u="sng" dirty="0">
              <a:solidFill>
                <a:srgbClr val="006600"/>
              </a:solidFill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051050" y="3716338"/>
            <a:ext cx="52292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П</a:t>
            </a:r>
            <a:r>
              <a:rPr lang="ru-RU" sz="4000">
                <a:solidFill>
                  <a:srgbClr val="FF0000"/>
                </a:solidFill>
                <a:latin typeface="Comic Sans MS" pitchFamily="66" charset="0"/>
              </a:rPr>
              <a:t>е</a:t>
            </a:r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ть       п</a:t>
            </a:r>
            <a:r>
              <a:rPr lang="ru-RU" sz="4000">
                <a:solidFill>
                  <a:srgbClr val="FF0000"/>
                </a:solidFill>
                <a:latin typeface="Comic Sans MS" pitchFamily="66" charset="0"/>
              </a:rPr>
              <a:t>е</a:t>
            </a:r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тух</a:t>
            </a:r>
          </a:p>
          <a:p>
            <a:pPr algn="ctr"/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Б</a:t>
            </a:r>
            <a:r>
              <a:rPr lang="ru-RU" sz="4000">
                <a:solidFill>
                  <a:srgbClr val="FF0000"/>
                </a:solidFill>
                <a:latin typeface="Comic Sans MS" pitchFamily="66" charset="0"/>
              </a:rPr>
              <a:t>е</a:t>
            </a:r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лый            б</a:t>
            </a:r>
            <a:r>
              <a:rPr lang="ru-RU" sz="4000">
                <a:solidFill>
                  <a:srgbClr val="FF0000"/>
                </a:solidFill>
                <a:latin typeface="Comic Sans MS" pitchFamily="66" charset="0"/>
              </a:rPr>
              <a:t>е</a:t>
            </a:r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рёза</a:t>
            </a:r>
          </a:p>
          <a:p>
            <a:pPr algn="ctr"/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М</a:t>
            </a:r>
            <a:r>
              <a:rPr lang="ru-RU" sz="4000">
                <a:solidFill>
                  <a:srgbClr val="FF0000"/>
                </a:solidFill>
                <a:latin typeface="Comic Sans MS" pitchFamily="66" charset="0"/>
              </a:rPr>
              <a:t>а</a:t>
            </a:r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лый        м</a:t>
            </a:r>
            <a:r>
              <a:rPr lang="ru-RU" sz="4000">
                <a:solidFill>
                  <a:srgbClr val="FF0000"/>
                </a:solidFill>
                <a:latin typeface="Comic Sans MS" pitchFamily="66" charset="0"/>
              </a:rPr>
              <a:t>а</a:t>
            </a:r>
            <a:r>
              <a:rPr lang="ru-RU" sz="4000">
                <a:solidFill>
                  <a:srgbClr val="1004AC"/>
                </a:solidFill>
                <a:latin typeface="Comic Sans MS" pitchFamily="66" charset="0"/>
              </a:rPr>
              <a:t>лина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4356100" y="4652963"/>
            <a:ext cx="792163" cy="0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3995738" y="40767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4211638" y="429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4140200" y="4076700"/>
            <a:ext cx="792163" cy="0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4211638" y="5300663"/>
            <a:ext cx="792162" cy="0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Диагональная полоса 15"/>
          <p:cNvSpPr/>
          <p:nvPr/>
        </p:nvSpPr>
        <p:spPr>
          <a:xfrm>
            <a:off x="2627313" y="4365625"/>
            <a:ext cx="142875" cy="142875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17" name="Диагональная полоса 20"/>
          <p:cNvSpPr/>
          <p:nvPr/>
        </p:nvSpPr>
        <p:spPr>
          <a:xfrm>
            <a:off x="2843213" y="5013325"/>
            <a:ext cx="142875" cy="142875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" charset="0"/>
              </a:rPr>
              <a:t>Ребусы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292080" y="2060848"/>
            <a:ext cx="2179295" cy="43514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pic>
        <p:nvPicPr>
          <p:cNvPr id="5" name="Picture 2" descr="D:\СКАНЕР\ребусы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71600" y="1700808"/>
            <a:ext cx="2549325" cy="1808243"/>
          </a:xfrm>
          <a:prstGeom prst="rect">
            <a:avLst/>
          </a:prstGeom>
          <a:noFill/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55576" y="1628800"/>
            <a:ext cx="3024336" cy="1872208"/>
          </a:xfrm>
          <a:prstGeom prst="rect">
            <a:avLst/>
          </a:prstGeom>
          <a:noFill/>
          <a:ln w="76200" cmpd="tri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Заголовок 1"/>
          <p:cNvSpPr>
            <a:spLocks/>
          </p:cNvSpPr>
          <p:nvPr/>
        </p:nvSpPr>
        <p:spPr bwMode="auto">
          <a:xfrm>
            <a:off x="682749" y="5445746"/>
            <a:ext cx="2179295" cy="43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ru-RU" sz="4800" b="1" dirty="0">
              <a:solidFill>
                <a:schemeClr val="accent1"/>
              </a:solidFill>
            </a:endParaRPr>
          </a:p>
        </p:txBody>
      </p:sp>
      <p:pic>
        <p:nvPicPr>
          <p:cNvPr id="8" name="Picture 12" descr="ребус 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509120"/>
            <a:ext cx="2735362" cy="185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69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Творческая мастерская</a:t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50825" y="2852738"/>
            <a:ext cx="6553200" cy="374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</a:t>
            </a:r>
            <a:r>
              <a:rPr kumimoji="0" lang="ru-RU" sz="4000" b="1" i="1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ru-RU" sz="3200" b="1" i="0" u="none" strike="noStrike" kern="1200" cap="none" spc="0" normalizeH="0" baseline="0" noProof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Жёлтый, но не             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Круглый, но не          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Сладкий, но не</a:t>
            </a: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 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1" u="none" strike="noStrike" kern="1200" cap="none" spc="0" normalizeH="0" baseline="0" noProof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575" y="4652963"/>
            <a:ext cx="2357438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цыпленок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76600" y="5157788"/>
            <a:ext cx="1512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E75C01"/>
                </a:solidFill>
                <a:latin typeface="Comic Sans MS" pitchFamily="66" charset="0"/>
              </a:rPr>
              <a:t>солнце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8038" y="5805488"/>
            <a:ext cx="928687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мёд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203849" y="1052736"/>
            <a:ext cx="2952328" cy="792088"/>
          </a:xfrm>
          <a:prstGeom prst="horizontalScroll">
            <a:avLst>
              <a:gd name="adj" fmla="val 12500"/>
            </a:avLst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3200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851275" y="1196975"/>
            <a:ext cx="1873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ru-RU" sz="3200" b="1">
                <a:solidFill>
                  <a:srgbClr val="1004AC"/>
                </a:solidFill>
                <a:latin typeface="Comic Sans MS" pitchFamily="66" charset="0"/>
              </a:rPr>
              <a:t>Загадки</a:t>
            </a:r>
          </a:p>
          <a:p>
            <a:endParaRPr lang="ru-RU" sz="3200" b="1">
              <a:solidFill>
                <a:srgbClr val="1004AC"/>
              </a:solidFill>
              <a:latin typeface="Comic Sans MS" pitchFamily="66" charset="0"/>
            </a:endParaRPr>
          </a:p>
        </p:txBody>
      </p:sp>
      <p:sp>
        <p:nvSpPr>
          <p:cNvPr id="9" name="Cloud"/>
          <p:cNvSpPr>
            <a:spLocks noChangeAspect="1" noEditPoints="1" noChangeArrowheads="1"/>
          </p:cNvSpPr>
          <p:nvPr/>
        </p:nvSpPr>
        <p:spPr bwMode="auto">
          <a:xfrm>
            <a:off x="5651500" y="1916113"/>
            <a:ext cx="3024188" cy="1871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/>
          <a:p>
            <a:pPr>
              <a:defRPr/>
            </a:pPr>
            <a:r>
              <a:rPr lang="ru-RU">
                <a:latin typeface="Comic Sans MS" pitchFamily="66" charset="0"/>
              </a:rPr>
              <a:t>Сравниваем</a:t>
            </a:r>
          </a:p>
        </p:txBody>
      </p:sp>
      <p:sp>
        <p:nvSpPr>
          <p:cNvPr id="10" name="Cloud"/>
          <p:cNvSpPr>
            <a:spLocks noChangeAspect="1" noEditPoints="1" noChangeArrowheads="1"/>
          </p:cNvSpPr>
          <p:nvPr/>
        </p:nvSpPr>
        <p:spPr bwMode="auto">
          <a:xfrm>
            <a:off x="2987675" y="1989138"/>
            <a:ext cx="2879725" cy="1871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/>
          <a:p>
            <a:pPr>
              <a:defRPr/>
            </a:pPr>
            <a:r>
              <a:rPr lang="ru-RU">
                <a:latin typeface="Comic Sans MS" pitchFamily="66" charset="0"/>
              </a:rPr>
              <a:t>Называем</a:t>
            </a:r>
          </a:p>
          <a:p>
            <a:pPr>
              <a:defRPr/>
            </a:pPr>
            <a:r>
              <a:rPr lang="ru-RU">
                <a:latin typeface="Comic Sans MS" pitchFamily="66" charset="0"/>
              </a:rPr>
              <a:t>признаки</a:t>
            </a:r>
          </a:p>
        </p:txBody>
      </p:sp>
      <p:sp>
        <p:nvSpPr>
          <p:cNvPr id="11" name="Cloud"/>
          <p:cNvSpPr>
            <a:spLocks noChangeAspect="1" noEditPoints="1" noChangeArrowheads="1"/>
          </p:cNvSpPr>
          <p:nvPr/>
        </p:nvSpPr>
        <p:spPr bwMode="auto">
          <a:xfrm>
            <a:off x="250825" y="1989138"/>
            <a:ext cx="3025775" cy="1871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/>
          <a:p>
            <a:pPr algn="ctr">
              <a:defRPr/>
            </a:pPr>
            <a:r>
              <a:rPr lang="ru-RU">
                <a:latin typeface="Comic Sans MS" pitchFamily="66" charset="0"/>
              </a:rPr>
              <a:t>Загадываем</a:t>
            </a:r>
          </a:p>
          <a:p>
            <a:pPr algn="ctr">
              <a:defRPr/>
            </a:pPr>
            <a:r>
              <a:rPr lang="ru-RU">
                <a:latin typeface="Comic Sans MS" pitchFamily="66" charset="0"/>
              </a:rPr>
              <a:t>предмет</a:t>
            </a:r>
          </a:p>
        </p:txBody>
      </p: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4724400"/>
            <a:ext cx="14398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691680" y="548680"/>
            <a:ext cx="5643602" cy="457203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Ребята!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приготовил подарок для своего друга, но не раскрасил.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Помогите мне в этом. Вставляйте нужные буквы и картинка постепенно раскрасится.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но 1 5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3203848" y="4653136"/>
            <a:ext cx="3214710" cy="1643074"/>
          </a:xfrm>
          <a:prstGeom prst="irregularSeal1">
            <a:avLst/>
          </a:prstGeom>
          <a:solidFill>
            <a:srgbClr val="C000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Старт </a:t>
            </a:r>
            <a:endParaRPr lang="ru-RU" sz="4000" b="1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сведения 6">
            <a:hlinkClick r:id="" action="ppaction://hlinkshowjump?jump=lastslide" highlightClick="1"/>
          </p:cNvPr>
          <p:cNvSpPr/>
          <p:nvPr/>
        </p:nvSpPr>
        <p:spPr>
          <a:xfrm>
            <a:off x="8215338" y="357166"/>
            <a:ext cx="642942" cy="571504"/>
          </a:xfrm>
          <a:prstGeom prst="actionButtonInformati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hlinkshowjump?jump=nextslide">
              <a:snd r:embed="rId2" name="Верно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5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_ прель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250397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8992" y="500042"/>
            <a:ext cx="528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Язык – инструмент, необходимо хорошо знать  его, хорошо им владеть»</a:t>
            </a:r>
          </a:p>
          <a:p>
            <a:pPr algn="r"/>
            <a:r>
              <a:rPr lang="ru-RU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М. Горький</a:t>
            </a:r>
            <a:endParaRPr lang="ru-RU" sz="24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143116"/>
            <a:ext cx="81439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Проблема формирования орфографической зоркости в современной школе приобретает всё большую  активность. Грамотность школьников снижается. Каждый  учитель знает, каким трудом дается изучение словарных слов, как дети  быстро устают от  монотонных повторений.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Актуальной остаётся задача сделать процесс обучения познавательным и интересным, т.к. то, что интересно усваивается радостнее, прочнее, глубже.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hlinkshowjump?jump=nextslide">
              <a:snd r:embed="rId5" name="Замечательно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 _ рёза 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9" name="Picture 10" descr="C:\Users\User\Desktop\11_swap_part1x1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1285852" y="1142984"/>
              <a:ext cx="1117121" cy="798289"/>
            </a:xfrm>
            <a:prstGeom prst="rect">
              <a:avLst/>
            </a:prstGeom>
            <a:noFill/>
          </p:spPr>
        </p:pic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hlinkshowjump?jump=nextslide">
              <a:snd r:embed="rId3" name="Здорово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весел _ 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536017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1593465"/>
              <a:chOff x="285720" y="857232"/>
              <a:chExt cx="5153049" cy="2433646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hlinkshowjump?jump=nextslide">
              <a:snd r:embed="rId5" name="Молодец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вет_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607455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2388641"/>
              <a:chOff x="285720" y="857232"/>
              <a:chExt cx="5153049" cy="3648092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hlinkshowjump?jump=nextslide">
              <a:snd r:embed="rId3" name="Умница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_ робей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750463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hlinkshowjump?jump=nextslide">
              <a:snd r:embed="rId3" name="Умница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рона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250397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hlinkshowjump?jump=nextslide">
              <a:snd r:embed="rId3" name="Верно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536017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hlinkshowjump?jump=nextslide">
              <a:snd r:embed="rId3" name="Умница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дев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чка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250265" y="321447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hlinkshowjump?jump=nextslide">
              <a:snd r:embed="rId4" name="Молодец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кабрь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178959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hlinkshowjump?jump=nextslide">
              <a:snd r:embed="rId5" name="Здорово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ревня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107521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hlinkshowjump?jump=nextslide">
              <a:snd r:embed="rId3" name="Замечательно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5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_ рога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321835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3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/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571480"/>
            <a:ext cx="58192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Цель: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формирование прочных навыков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правописания  словарных слов.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786058"/>
            <a:ext cx="84545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создать систему словарной работы в начальной школе;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использовать нетрадиционные методы и приемы;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развивать навыки  работы со  словарными словами</a:t>
            </a:r>
          </a:p>
          <a:p>
            <a:r>
              <a:rPr lang="ru-RU" sz="2400" dirty="0" smtClean="0"/>
              <a:t>     и умение употреблять их в речи;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обогащать словарный запас учащихся;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формировать интерес к </a:t>
            </a:r>
            <a:r>
              <a:rPr lang="ru-RU" sz="2400" dirty="0" smtClean="0"/>
              <a:t>предмету.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hlinkshowjump?jump=nextslide">
              <a:snd r:embed="rId2" name="Умниц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5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_ вод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393273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0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3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hlinkshowjump?jump=nextslide">
              <a:snd r:embed="rId5" name="Молодец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607455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0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3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0" cstate="email"/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9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6" cstate="email"/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7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noaction">
              <a:snd r:embed="rId2" name="Ошибка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hlinkshowjump?jump=nextslide">
              <a:snd r:embed="rId5" name="Замечательно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 _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321703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0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3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9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/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1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hlinkClick r:id="" action="ppaction://hlinkshowjump?jump=nextslide">
              <a:snd r:embed="rId2" name="Молодец.wav"/>
            </a:hlinkClick>
          </p:cNvPr>
          <p:cNvSpPr/>
          <p:nvPr/>
        </p:nvSpPr>
        <p:spPr>
          <a:xfrm>
            <a:off x="357158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>
            <a:hlinkClick r:id="" action="ppaction://noaction">
              <a:snd r:embed="rId3" name="Ой-ой-ой.wav"/>
            </a:hlinkClick>
          </p:cNvPr>
          <p:cNvSpPr/>
          <p:nvPr/>
        </p:nvSpPr>
        <p:spPr>
          <a:xfrm>
            <a:off x="1500166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hlinkClick r:id="" action="ppaction://noaction">
              <a:snd r:embed="rId4" name="Подумай.wav"/>
            </a:hlinkClick>
          </p:cNvPr>
          <p:cNvSpPr/>
          <p:nvPr/>
        </p:nvSpPr>
        <p:spPr>
          <a:xfrm>
            <a:off x="2643174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>
            <a:hlinkClick r:id="" action="ppaction://noaction">
              <a:snd r:embed="rId5" name="Ошибка.wav"/>
            </a:hlinkClick>
          </p:cNvPr>
          <p:cNvSpPr/>
          <p:nvPr/>
        </p:nvSpPr>
        <p:spPr>
          <a:xfrm>
            <a:off x="3786182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>
            <a:hlinkClick r:id="" action="ppaction://noaction">
              <a:snd r:embed="rId6" name="Подумай ещё.wav"/>
            </a:hlinkClick>
          </p:cNvPr>
          <p:cNvSpPr/>
          <p:nvPr/>
        </p:nvSpPr>
        <p:spPr>
          <a:xfrm>
            <a:off x="4929190" y="5429264"/>
            <a:ext cx="642942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216000" rtlCol="0" anchor="ctr" anchorCtr="0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42976" y="285728"/>
            <a:ext cx="3714776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_ пуста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178959" y="392885"/>
            <a:ext cx="142876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0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2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10" cstate="email"/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3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5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9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7" cstate="email"/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8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1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9" cstate="email"/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21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14282" y="285728"/>
            <a:ext cx="5715040" cy="71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Ура! Мой подарок готов.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1285852" y="1142984"/>
              <a:ext cx="3357586" cy="3929090"/>
              <a:chOff x="285720" y="857232"/>
              <a:chExt cx="5153049" cy="6000768"/>
            </a:xfrm>
          </p:grpSpPr>
          <p:pic>
            <p:nvPicPr>
              <p:cNvPr id="18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19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20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1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3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4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8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5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7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28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2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29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0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31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32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1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3" name="Прямоугольник 32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1285852" y="1142984"/>
            <a:ext cx="3429024" cy="4000528"/>
            <a:chOff x="1285852" y="1142984"/>
            <a:chExt cx="3429024" cy="400052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15"/>
            <p:cNvGrpSpPr/>
            <p:nvPr/>
          </p:nvGrpSpPr>
          <p:grpSpPr>
            <a:xfrm>
              <a:off x="1285852" y="1142984"/>
              <a:ext cx="3357585" cy="3929090"/>
              <a:chOff x="285720" y="857232"/>
              <a:chExt cx="5153049" cy="6000768"/>
            </a:xfrm>
          </p:grpSpPr>
          <p:pic>
            <p:nvPicPr>
              <p:cNvPr id="39" name="Picture 10" descr="C:\Users\User\Desktop\11_swap_part1x1.jpg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285720" y="857232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0" name="Picture 11" descr="C:\Users\User\Desktop\11_swap_part1x2.jpg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2000232" y="857232"/>
                <a:ext cx="1714499" cy="1219200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C:\Users\User\Desktop\11_swap_part1x3.jpg"/>
              <p:cNvPicPr>
                <a:picLocks noChangeAspect="1" noChangeArrowheads="1"/>
              </p:cNvPicPr>
              <p:nvPr/>
            </p:nvPicPr>
            <p:blipFill>
              <a:blip r:embed="rId4" cstate="email"/>
              <a:srcRect/>
              <a:stretch>
                <a:fillRect/>
              </a:stretch>
            </p:blipFill>
            <p:spPr bwMode="auto">
              <a:xfrm>
                <a:off x="3714744" y="857232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2" name="Picture 13" descr="C:\Users\User\Desktop\11_swap_part2x1.jpg"/>
              <p:cNvPicPr>
                <a:picLocks noChangeAspect="1" noChangeArrowheads="1"/>
              </p:cNvPicPr>
              <p:nvPr/>
            </p:nvPicPr>
            <p:blipFill>
              <a:blip r:embed="rId5" cstate="email"/>
              <a:srcRect/>
              <a:stretch>
                <a:fillRect/>
              </a:stretch>
            </p:blipFill>
            <p:spPr bwMode="auto">
              <a:xfrm>
                <a:off x="285720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3" name="Picture 2" descr="C:\Users\User\Desktop\11_swap_part2x2.jpg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2000232" y="2071678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4" name="Picture 3" descr="C:\Users\User\Desktop\11_swap_part2x3.jpg"/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>
                <a:off x="3714744" y="2071678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45" name="Picture 15" descr="C:\Users\User\Desktop\11_swap_part3x1.jpg"/>
              <p:cNvPicPr>
                <a:picLocks noChangeAspect="1" noChangeArrowheads="1"/>
              </p:cNvPicPr>
              <p:nvPr/>
            </p:nvPicPr>
            <p:blipFill>
              <a:blip r:embed="rId8" cstate="email"/>
              <a:srcRect/>
              <a:stretch>
                <a:fillRect/>
              </a:stretch>
            </p:blipFill>
            <p:spPr bwMode="auto">
              <a:xfrm>
                <a:off x="285720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6" name="Picture 9" descr="C:\Users\User\Desktop\11_swap_part4x1.jpg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285720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7" name="Picture 6" descr="C:\Users\User\Desktop\11_swap_part5x1.jpg"/>
              <p:cNvPicPr>
                <a:picLocks noChangeAspect="1" noChangeArrowheads="1"/>
              </p:cNvPicPr>
              <p:nvPr/>
            </p:nvPicPr>
            <p:blipFill>
              <a:blip r:embed="rId10" cstate="email"/>
              <a:srcRect/>
              <a:stretch>
                <a:fillRect/>
              </a:stretch>
            </p:blipFill>
            <p:spPr bwMode="auto">
              <a:xfrm>
                <a:off x="285720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8" name="Picture 16" descr="C:\Users\User\Desktop\11_swap_part3x2.jpg"/>
              <p:cNvPicPr>
                <a:picLocks noChangeAspect="1" noChangeArrowheads="1"/>
              </p:cNvPicPr>
              <p:nvPr/>
            </p:nvPicPr>
            <p:blipFill>
              <a:blip r:embed="rId11" cstate="email"/>
              <a:srcRect/>
              <a:stretch>
                <a:fillRect/>
              </a:stretch>
            </p:blipFill>
            <p:spPr bwMode="auto">
              <a:xfrm>
                <a:off x="2000232" y="3286124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49" name="Picture 14" descr="C:\Users\User\Desktop\11_swap_part3x3.jpg"/>
              <p:cNvPicPr>
                <a:picLocks noChangeAspect="1" noChangeArrowheads="1"/>
              </p:cNvPicPr>
              <p:nvPr/>
            </p:nvPicPr>
            <p:blipFill>
              <a:blip r:embed="rId12" cstate="email"/>
              <a:srcRect/>
              <a:stretch>
                <a:fillRect/>
              </a:stretch>
            </p:blipFill>
            <p:spPr bwMode="auto">
              <a:xfrm>
                <a:off x="3714744" y="3286124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0" name="Picture 4" descr="C:\Users\User\Desktop\11_swap_part4x2.jpg"/>
              <p:cNvPicPr>
                <a:picLocks noChangeAspect="1" noChangeArrowheads="1"/>
              </p:cNvPicPr>
              <p:nvPr/>
            </p:nvPicPr>
            <p:blipFill>
              <a:blip r:embed="rId13" cstate="email"/>
              <a:srcRect/>
              <a:stretch>
                <a:fillRect/>
              </a:stretch>
            </p:blipFill>
            <p:spPr bwMode="auto">
              <a:xfrm>
                <a:off x="2000232" y="450057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1" name="Picture 5" descr="C:\Users\User\Desktop\11_swap_part4x3.jpg"/>
              <p:cNvPicPr>
                <a:picLocks noChangeAspect="1" noChangeArrowheads="1"/>
              </p:cNvPicPr>
              <p:nvPr/>
            </p:nvPicPr>
            <p:blipFill>
              <a:blip r:embed="rId14" cstate="email"/>
              <a:srcRect/>
              <a:stretch>
                <a:fillRect/>
              </a:stretch>
            </p:blipFill>
            <p:spPr bwMode="auto">
              <a:xfrm>
                <a:off x="3714744" y="4500570"/>
                <a:ext cx="1724025" cy="1219200"/>
              </a:xfrm>
              <a:prstGeom prst="rect">
                <a:avLst/>
              </a:prstGeom>
              <a:noFill/>
            </p:spPr>
          </p:pic>
          <p:pic>
            <p:nvPicPr>
              <p:cNvPr id="52" name="Picture 7" descr="C:\Users\User\Desktop\11_swap_part5x2.jpg"/>
              <p:cNvPicPr>
                <a:picLocks noChangeAspect="1" noChangeArrowheads="1"/>
              </p:cNvPicPr>
              <p:nvPr/>
            </p:nvPicPr>
            <p:blipFill>
              <a:blip r:embed="rId15" cstate="email"/>
              <a:srcRect/>
              <a:stretch>
                <a:fillRect/>
              </a:stretch>
            </p:blipFill>
            <p:spPr bwMode="auto">
              <a:xfrm>
                <a:off x="2000232" y="5638800"/>
                <a:ext cx="1714500" cy="1219200"/>
              </a:xfrm>
              <a:prstGeom prst="rect">
                <a:avLst/>
              </a:prstGeom>
              <a:noFill/>
            </p:spPr>
          </p:pic>
          <p:pic>
            <p:nvPicPr>
              <p:cNvPr id="53" name="Picture 8" descr="C:\Users\User\Desktop\11_swap_part5x3.jpg"/>
              <p:cNvPicPr>
                <a:picLocks noChangeAspect="1" noChangeArrowheads="1"/>
              </p:cNvPicPr>
              <p:nvPr/>
            </p:nvPicPr>
            <p:blipFill>
              <a:blip r:embed="rId16" cstate="email"/>
              <a:srcRect/>
              <a:stretch>
                <a:fillRect/>
              </a:stretch>
            </p:blipFill>
            <p:spPr bwMode="auto">
              <a:xfrm>
                <a:off x="3714744" y="5638800"/>
                <a:ext cx="1724025" cy="1219200"/>
              </a:xfrm>
              <a:prstGeom prst="rect">
                <a:avLst/>
              </a:prstGeom>
              <a:noFill/>
            </p:spPr>
          </p:pic>
        </p:grpSp>
        <p:sp>
          <p:nvSpPr>
            <p:cNvPr id="38" name="Прямоугольник 37"/>
            <p:cNvSpPr/>
            <p:nvPr/>
          </p:nvSpPr>
          <p:spPr>
            <a:xfrm>
              <a:off x="1285852" y="1142984"/>
              <a:ext cx="3429024" cy="4000528"/>
            </a:xfrm>
            <a:prstGeom prst="rect">
              <a:avLst/>
            </a:prstGeom>
            <a:noFill/>
            <a:ln w="127000" cap="sq">
              <a:solidFill>
                <a:srgbClr val="C00000"/>
              </a:solidFill>
              <a:miter lim="800000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" name="Скругленный прямоугольник 53"/>
          <p:cNvSpPr/>
          <p:nvPr/>
        </p:nvSpPr>
        <p:spPr>
          <a:xfrm>
            <a:off x="214282" y="5286388"/>
            <a:ext cx="5715040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помощь.</a:t>
            </a:r>
            <a:endParaRPr lang="ru-RU" sz="4400" b="1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Управляющая кнопка: настраиваемая 54">
            <a:hlinkClick r:id="" action="ppaction://hlinkshowjump?jump=endshow" highlightClick="1"/>
          </p:cNvPr>
          <p:cNvSpPr/>
          <p:nvPr/>
        </p:nvSpPr>
        <p:spPr>
          <a:xfrm>
            <a:off x="7715272" y="6215082"/>
            <a:ext cx="1143008" cy="357190"/>
          </a:xfrm>
          <a:prstGeom prst="actionButtonBlank">
            <a:avLst/>
          </a:prstGeom>
          <a:solidFill>
            <a:srgbClr val="C0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4" grpId="0"/>
      <p:bldP spid="5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2276872"/>
            <a:ext cx="874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857232"/>
            <a:ext cx="777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«Словарная неделя»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3504" y="1785926"/>
            <a:ext cx="3352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Этапы работы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1928802"/>
            <a:ext cx="314327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Ознакомительный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70" y="2857496"/>
            <a:ext cx="342902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Формирование правильного написания слова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43306" y="4143380"/>
            <a:ext cx="400052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atin typeface="Comic Sans MS" pitchFamily="66" charset="0"/>
              </a:rPr>
              <a:t>Тренировочно</a:t>
            </a:r>
            <a:r>
              <a:rPr lang="ru-RU" sz="2400" dirty="0" smtClean="0">
                <a:latin typeface="Comic Sans MS" pitchFamily="66" charset="0"/>
              </a:rPr>
              <a:t> -закрепительный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43570" y="5429264"/>
            <a:ext cx="300039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Контрольный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9058" y="500042"/>
            <a:ext cx="164307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1 этап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214422"/>
            <a:ext cx="24288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Литературный материал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2143116"/>
            <a:ext cx="3143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Ребусы, кроссворды, анаграммы, шарады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72198" y="1214422"/>
            <a:ext cx="264320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Загадки, пословицы, скороговорки</a:t>
            </a:r>
            <a:endParaRPr lang="ru-RU" b="1" dirty="0"/>
          </a:p>
        </p:txBody>
      </p:sp>
      <p:cxnSp>
        <p:nvCxnSpPr>
          <p:cNvPr id="7" name="Прямая со стрелкой 6"/>
          <p:cNvCxnSpPr>
            <a:stCxn id="2" idx="1"/>
          </p:cNvCxnSpPr>
          <p:nvPr/>
        </p:nvCxnSpPr>
        <p:spPr>
          <a:xfrm rot="10800000" flipV="1">
            <a:off x="3286116" y="957242"/>
            <a:ext cx="642942" cy="2571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3"/>
          </p:cNvCxnSpPr>
          <p:nvPr/>
        </p:nvCxnSpPr>
        <p:spPr>
          <a:xfrm>
            <a:off x="5572132" y="957242"/>
            <a:ext cx="571504" cy="2571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393405" y="1750207"/>
            <a:ext cx="64294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7158" y="2571744"/>
            <a:ext cx="27860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Даже плюшевый медведь,</a:t>
            </a:r>
          </a:p>
          <a:p>
            <a:pPr algn="ctr"/>
            <a:r>
              <a:rPr lang="ru-RU" sz="2000" dirty="0" smtClean="0"/>
              <a:t>Хочет к звездам полететь,</a:t>
            </a:r>
          </a:p>
          <a:p>
            <a:pPr algn="ctr"/>
            <a:r>
              <a:rPr lang="ru-RU" sz="2000" dirty="0" smtClean="0"/>
              <a:t>И с Большой Медведицей</a:t>
            </a:r>
          </a:p>
          <a:p>
            <a:pPr algn="ctr"/>
            <a:r>
              <a:rPr lang="ru-RU" sz="2000" dirty="0" smtClean="0"/>
              <a:t>В синем небе встретиться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571868" y="3786190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Нлетцаси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Човутсв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иропмдо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адя\Pictures\bere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714752"/>
            <a:ext cx="2857500" cy="1352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928670"/>
            <a:ext cx="7683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2 этап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Формирование правильного написания слов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143116"/>
            <a:ext cx="31101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Метод ассоциаций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-  графическая 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 Зрительная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Ассоциативная   связь: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по  цвету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По форме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По действию по материалу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2" y="2143116"/>
            <a:ext cx="3143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Работа со словарем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«бегущая строка»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Подбор однокоренных слов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Игры со словами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Этимологический анализ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857232"/>
            <a:ext cx="5875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Этимологический анализ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2214554"/>
            <a:ext cx="77011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Огурец - от греч. «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огур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»  неспелый</a:t>
            </a:r>
          </a:p>
          <a:p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Корова – др. рус. «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кор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»  рогатая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500042"/>
            <a:ext cx="650085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З  этап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Закрепительный</a:t>
            </a: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Составь словосочетание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Расшифруй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Найди ошибку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Выбери правильный ответ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Творческая мастерская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Проект</a:t>
            </a:r>
          </a:p>
          <a:p>
            <a:pPr algn="ctr"/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71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Проект «Энциклопедия  одного слова»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500174"/>
            <a:ext cx="68580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/>
              <a:t>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лексическое значение слова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Этимология слова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Слова родственники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Слова – друзья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Слова – враги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Ассоциация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В русском фольклоре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Слово в рисунке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584</Words>
  <Application>Microsoft Office PowerPoint</Application>
  <PresentationFormat>Экран (4:3)</PresentationFormat>
  <Paragraphs>263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Традиционные формы</vt:lpstr>
      <vt:lpstr>Нетрадиционные формы</vt:lpstr>
      <vt:lpstr>Метод ассоциаций</vt:lpstr>
      <vt:lpstr>Мнемоника</vt:lpstr>
      <vt:lpstr>Этимология     слова</vt:lpstr>
      <vt:lpstr>Ребусы</vt:lpstr>
      <vt:lpstr>Творческая мастерская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Игорь</cp:lastModifiedBy>
  <cp:revision>17</cp:revision>
  <dcterms:created xsi:type="dcterms:W3CDTF">2013-08-20T22:02:58Z</dcterms:created>
  <dcterms:modified xsi:type="dcterms:W3CDTF">2017-01-15T15:35:33Z</dcterms:modified>
</cp:coreProperties>
</file>