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9" r:id="rId2"/>
    <p:sldId id="260" r:id="rId3"/>
    <p:sldId id="273" r:id="rId4"/>
    <p:sldId id="274" r:id="rId5"/>
    <p:sldId id="261" r:id="rId6"/>
    <p:sldId id="262" r:id="rId7"/>
    <p:sldId id="285" r:id="rId8"/>
    <p:sldId id="263" r:id="rId9"/>
    <p:sldId id="281" r:id="rId10"/>
    <p:sldId id="264" r:id="rId11"/>
    <p:sldId id="282" r:id="rId12"/>
    <p:sldId id="265" r:id="rId13"/>
    <p:sldId id="283" r:id="rId14"/>
    <p:sldId id="266" r:id="rId15"/>
    <p:sldId id="267" r:id="rId16"/>
    <p:sldId id="275" r:id="rId17"/>
    <p:sldId id="268" r:id="rId18"/>
    <p:sldId id="277" r:id="rId19"/>
    <p:sldId id="269" r:id="rId20"/>
    <p:sldId id="284" r:id="rId21"/>
    <p:sldId id="270" r:id="rId22"/>
    <p:sldId id="271"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A113C27E-9DB7-41D5-8716-F5DB3DF1CBCF}" type="datetimeFigureOut">
              <a:rPr lang="ru-RU" smtClean="0"/>
              <a:pPr/>
              <a:t>25.11.2021</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EDD0A774-72F2-47BF-BABC-6414ED51C29F}"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113C27E-9DB7-41D5-8716-F5DB3DF1CBCF}" type="datetimeFigureOut">
              <a:rPr lang="ru-RU" smtClean="0"/>
              <a:pPr/>
              <a:t>25.11.2021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DD0A774-72F2-47BF-BABC-6414ED51C29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113C27E-9DB7-41D5-8716-F5DB3DF1CBCF}" type="datetimeFigureOut">
              <a:rPr lang="ru-RU" smtClean="0"/>
              <a:pPr/>
              <a:t>25.11.2021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DD0A774-72F2-47BF-BABC-6414ED51C29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113C27E-9DB7-41D5-8716-F5DB3DF1CBCF}" type="datetimeFigureOut">
              <a:rPr lang="ru-RU" smtClean="0"/>
              <a:pPr/>
              <a:t>25.11.2021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DD0A774-72F2-47BF-BABC-6414ED51C29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113C27E-9DB7-41D5-8716-F5DB3DF1CBCF}" type="datetimeFigureOut">
              <a:rPr lang="ru-RU" smtClean="0"/>
              <a:pPr/>
              <a:t>25.11.2021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DD0A774-72F2-47BF-BABC-6414ED51C29F}"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113C27E-9DB7-41D5-8716-F5DB3DF1CBCF}" type="datetimeFigureOut">
              <a:rPr lang="ru-RU" smtClean="0"/>
              <a:pPr/>
              <a:t>25.11.2021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DD0A774-72F2-47BF-BABC-6414ED51C29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113C27E-9DB7-41D5-8716-F5DB3DF1CBCF}" type="datetimeFigureOut">
              <a:rPr lang="ru-RU" smtClean="0"/>
              <a:pPr/>
              <a:t>25.11.2021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EDD0A774-72F2-47BF-BABC-6414ED51C29F}"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113C27E-9DB7-41D5-8716-F5DB3DF1CBCF}" type="datetimeFigureOut">
              <a:rPr lang="ru-RU" smtClean="0"/>
              <a:pPr/>
              <a:t>25.11.2021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EDD0A774-72F2-47BF-BABC-6414ED51C29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A113C27E-9DB7-41D5-8716-F5DB3DF1CBCF}" type="datetimeFigureOut">
              <a:rPr lang="ru-RU" smtClean="0"/>
              <a:pPr/>
              <a:t>25.11.2021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EDD0A774-72F2-47BF-BABC-6414ED51C29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113C27E-9DB7-41D5-8716-F5DB3DF1CBCF}" type="datetimeFigureOut">
              <a:rPr lang="ru-RU" smtClean="0"/>
              <a:pPr/>
              <a:t>25.11.2021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DD0A774-72F2-47BF-BABC-6414ED51C29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A113C27E-9DB7-41D5-8716-F5DB3DF1CBCF}" type="datetimeFigureOut">
              <a:rPr lang="ru-RU" smtClean="0"/>
              <a:pPr/>
              <a:t>25.11.2021</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EDD0A774-72F2-47BF-BABC-6414ED51C29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113C27E-9DB7-41D5-8716-F5DB3DF1CBCF}" type="datetimeFigureOut">
              <a:rPr lang="ru-RU" smtClean="0"/>
              <a:pPr/>
              <a:t>25.11.2021</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DD0A774-72F2-47BF-BABC-6414ED51C29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268760"/>
            <a:ext cx="7773488" cy="2435696"/>
          </a:xfrm>
        </p:spPr>
        <p:txBody>
          <a:bodyPr>
            <a:normAutofit fontScale="90000"/>
          </a:bodyPr>
          <a:lstStyle/>
          <a:p>
            <a:pPr algn="ctr"/>
            <a:r>
              <a:rPr lang="ru-RU" sz="4400" dirty="0" smtClean="0"/>
              <a:t> </a:t>
            </a:r>
            <a:r>
              <a:rPr lang="ru-RU" sz="4400" dirty="0" smtClean="0"/>
              <a:t> декоративная </a:t>
            </a:r>
            <a:r>
              <a:rPr lang="ru-RU" sz="4400" smtClean="0"/>
              <a:t>композиция </a:t>
            </a:r>
            <a:br>
              <a:rPr lang="ru-RU" sz="4400" smtClean="0"/>
            </a:br>
            <a:r>
              <a:rPr lang="ru-RU" sz="4400" smtClean="0"/>
              <a:t>в школе искусств </a:t>
            </a: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sp>
        <p:nvSpPr>
          <p:cNvPr id="3" name="Подзаголовок 2"/>
          <p:cNvSpPr>
            <a:spLocks noGrp="1"/>
          </p:cNvSpPr>
          <p:nvPr>
            <p:ph type="subTitle" idx="1"/>
          </p:nvPr>
        </p:nvSpPr>
        <p:spPr>
          <a:xfrm>
            <a:off x="899592" y="3789040"/>
            <a:ext cx="7772400" cy="2592288"/>
          </a:xfrm>
        </p:spPr>
        <p:txBody>
          <a:bodyPr>
            <a:normAutofit/>
          </a:bodyPr>
          <a:lstStyle/>
          <a:p>
            <a:pPr algn="r"/>
            <a:r>
              <a:rPr lang="ru-RU" sz="1800" b="1" dirty="0" smtClean="0"/>
              <a:t>Преподаватель художественного отделения</a:t>
            </a:r>
          </a:p>
          <a:p>
            <a:pPr algn="r"/>
            <a:r>
              <a:rPr lang="ru-RU" sz="1800" b="1" dirty="0" smtClean="0"/>
              <a:t> МБУ ДО Детской школы искусств </a:t>
            </a:r>
          </a:p>
          <a:p>
            <a:pPr algn="r"/>
            <a:r>
              <a:rPr lang="ru-RU" sz="1800" b="1" dirty="0" smtClean="0"/>
              <a:t>им. М.А. </a:t>
            </a:r>
            <a:r>
              <a:rPr lang="ru-RU" sz="1800" b="1" dirty="0" err="1" smtClean="0"/>
              <a:t>Балакирева</a:t>
            </a:r>
            <a:r>
              <a:rPr lang="ru-RU" sz="1800" b="1" dirty="0" smtClean="0"/>
              <a:t> </a:t>
            </a:r>
            <a:endParaRPr lang="ru-RU" sz="1800" dirty="0" smtClean="0"/>
          </a:p>
          <a:p>
            <a:pPr algn="r"/>
            <a:r>
              <a:rPr lang="ru-RU" sz="1800" b="1" dirty="0" err="1" smtClean="0"/>
              <a:t>Хисматулова</a:t>
            </a:r>
            <a:r>
              <a:rPr lang="ru-RU" sz="1800" b="1" dirty="0" smtClean="0"/>
              <a:t> Марина Юрьевна</a:t>
            </a:r>
          </a:p>
          <a:p>
            <a:pPr algn="r"/>
            <a:endParaRPr lang="ru-RU" sz="1800" b="1" dirty="0" smtClean="0"/>
          </a:p>
          <a:p>
            <a:pPr algn="ctr"/>
            <a:r>
              <a:rPr lang="ru-RU" sz="1800" b="1" dirty="0" smtClean="0"/>
              <a:t>Ульяновск</a:t>
            </a:r>
          </a:p>
          <a:p>
            <a:pPr algn="ctr"/>
            <a:r>
              <a:rPr lang="ru-RU" sz="1800" b="1" dirty="0" smtClean="0"/>
              <a:t>2021 г.</a:t>
            </a:r>
            <a:endParaRPr lang="ru-RU" sz="1800" dirty="0" smtClean="0"/>
          </a:p>
          <a:p>
            <a:endParaRPr lang="ru-RU"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27584" y="404664"/>
            <a:ext cx="7772400" cy="6264696"/>
          </a:xfrm>
        </p:spPr>
        <p:txBody>
          <a:bodyPr>
            <a:normAutofit fontScale="85000" lnSpcReduction="20000"/>
          </a:bodyPr>
          <a:lstStyle/>
          <a:p>
            <a:pPr algn="ctr">
              <a:buNone/>
            </a:pPr>
            <a:r>
              <a:rPr lang="ru-RU" dirty="0" smtClean="0"/>
              <a:t>	</a:t>
            </a:r>
            <a:r>
              <a:rPr lang="ru-RU" sz="3300" dirty="0" smtClean="0"/>
              <a:t>В работе над стилизацией мотивов особая роль принадлежит линейному рисунку, так как линия наиболее остро передает все нюансы пластической формы, особенности переходов одних элементов в другие. При </a:t>
            </a:r>
            <a:r>
              <a:rPr lang="ru-RU" sz="3300" b="1" dirty="0" smtClean="0">
                <a:solidFill>
                  <a:srgbClr val="FF0000"/>
                </a:solidFill>
              </a:rPr>
              <a:t>линейной трактовке мотива</a:t>
            </a:r>
            <a:r>
              <a:rPr lang="ru-RU" sz="3300" dirty="0" smtClean="0">
                <a:solidFill>
                  <a:srgbClr val="FF0000"/>
                </a:solidFill>
              </a:rPr>
              <a:t> </a:t>
            </a:r>
            <a:r>
              <a:rPr lang="ru-RU" sz="3300" dirty="0" smtClean="0"/>
              <a:t>различают три решения: </a:t>
            </a:r>
          </a:p>
          <a:p>
            <a:pPr algn="ctr">
              <a:buNone/>
            </a:pPr>
            <a:r>
              <a:rPr lang="ru-RU" sz="3300" dirty="0" smtClean="0"/>
              <a:t>– применение тонких линий одинаковой толщины; </a:t>
            </a:r>
          </a:p>
          <a:p>
            <a:pPr algn="ctr">
              <a:buNone/>
            </a:pPr>
            <a:r>
              <a:rPr lang="ru-RU" sz="3300" dirty="0" smtClean="0"/>
              <a:t>– применение толстых линий одинаковой толщины (если рисунку нужно придать активность, напряженность, монументальность); </a:t>
            </a:r>
          </a:p>
          <a:p>
            <a:pPr algn="ctr">
              <a:buNone/>
            </a:pPr>
            <a:r>
              <a:rPr lang="ru-RU" sz="3300" dirty="0" smtClean="0"/>
              <a:t>– применение линий разной толщины. Такое решение обладает большими изобразительными и выразительными возможностями</a:t>
            </a:r>
          </a:p>
          <a:p>
            <a:endParaRPr lang="ru-RU" dirty="0"/>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C:\Users\user\Desktop\Фото\Стилизация\IMG_20150529_115640.jpg"/>
          <p:cNvPicPr>
            <a:picLocks noGrp="1"/>
          </p:cNvPicPr>
          <p:nvPr>
            <p:ph sz="half"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827584" y="692696"/>
            <a:ext cx="3759138" cy="3424116"/>
          </a:xfrm>
          <a:prstGeom prst="rect">
            <a:avLst/>
          </a:prstGeom>
          <a:noFill/>
          <a:ln>
            <a:noFill/>
          </a:ln>
        </p:spPr>
      </p:pic>
      <p:pic>
        <p:nvPicPr>
          <p:cNvPr id="3075" name="Picture 3" descr="C:\Users\user\Desktop\IMG_20211026_173652.jpg"/>
          <p:cNvPicPr>
            <a:picLocks noGrp="1" noChangeAspect="1" noChangeArrowheads="1"/>
          </p:cNvPicPr>
          <p:nvPr>
            <p:ph sz="half" idx="2"/>
          </p:nvPr>
        </p:nvPicPr>
        <p:blipFill>
          <a:blip r:embed="rId3" cstate="print"/>
          <a:srcRect/>
          <a:stretch>
            <a:fillRect/>
          </a:stretch>
        </p:blipFill>
        <p:spPr bwMode="auto">
          <a:xfrm>
            <a:off x="4978202" y="1770063"/>
            <a:ext cx="3394472" cy="4525962"/>
          </a:xfrm>
          <a:prstGeom prst="rect">
            <a:avLst/>
          </a:prstGeom>
          <a:noFill/>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9592" y="764704"/>
            <a:ext cx="7772400" cy="5400600"/>
          </a:xfrm>
        </p:spPr>
        <p:txBody>
          <a:bodyPr>
            <a:normAutofit fontScale="92500"/>
          </a:bodyPr>
          <a:lstStyle/>
          <a:p>
            <a:pPr algn="ctr">
              <a:buNone/>
            </a:pPr>
            <a:r>
              <a:rPr lang="ru-RU" b="1" dirty="0" smtClean="0"/>
              <a:t>	</a:t>
            </a:r>
            <a:r>
              <a:rPr lang="ru-RU" b="1" dirty="0" err="1" smtClean="0">
                <a:solidFill>
                  <a:srgbClr val="FF0000"/>
                </a:solidFill>
              </a:rPr>
              <a:t>Пятновая</a:t>
            </a:r>
            <a:r>
              <a:rPr lang="ru-RU" b="1" dirty="0" smtClean="0">
                <a:solidFill>
                  <a:srgbClr val="FF0000"/>
                </a:solidFill>
              </a:rPr>
              <a:t> стилизация</a:t>
            </a:r>
            <a:r>
              <a:rPr lang="ru-RU" dirty="0" smtClean="0">
                <a:solidFill>
                  <a:srgbClr val="FF0000"/>
                </a:solidFill>
              </a:rPr>
              <a:t> </a:t>
            </a:r>
            <a:r>
              <a:rPr lang="ru-RU" dirty="0" smtClean="0"/>
              <a:t>мотивов способствует максимальному силуэтному обобщению форм. Это может быть чёрный силуэт на белом фоне и белый силуэт на черном фоне. Художественный язык пятна строг и сдержан. Однако пятно также может выявлять бесконечное разнообразие состояний. Наиболее широко используется </a:t>
            </a:r>
            <a:r>
              <a:rPr lang="ru-RU" dirty="0" err="1" smtClean="0"/>
              <a:t>линейно-пятновая</a:t>
            </a:r>
            <a:r>
              <a:rPr lang="ru-RU" dirty="0" smtClean="0"/>
              <a:t> трактовка мотивов. Пятна важно структурировать в единую композицию, интересную уже саму по себе, по ритму и силуэту</a:t>
            </a:r>
          </a:p>
          <a:p>
            <a:endParaRPr lang="ru-RU"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p:txBody>
          <a:bodyPr/>
          <a:lstStyle/>
          <a:p>
            <a:endParaRPr lang="ru-RU" dirty="0" smtClean="0"/>
          </a:p>
          <a:p>
            <a:endParaRPr lang="ru-RU" dirty="0"/>
          </a:p>
        </p:txBody>
      </p:sp>
      <p:pic>
        <p:nvPicPr>
          <p:cNvPr id="5" name="Рисунок 4" descr="C:\Users\user\Desktop\Фото\Стилизация\IMG_20150529_115751.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827584" y="692696"/>
            <a:ext cx="3377885" cy="4464496"/>
          </a:xfrm>
          <a:prstGeom prst="rect">
            <a:avLst/>
          </a:prstGeom>
          <a:noFill/>
          <a:ln>
            <a:noFill/>
          </a:ln>
        </p:spPr>
      </p:pic>
      <p:pic>
        <p:nvPicPr>
          <p:cNvPr id="6" name="Содержимое 5" descr="C:\Users\user\Desktop\Фото\Стилизация\IMG_20150529_115529.jpg"/>
          <p:cNvPicPr>
            <a:picLocks noGrp="1"/>
          </p:cNvPicPr>
          <p:nvPr>
            <p:ph sz="half" idx="2"/>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644008" y="2996952"/>
            <a:ext cx="3997904" cy="2896517"/>
          </a:xfrm>
          <a:prstGeom prst="rect">
            <a:avLst/>
          </a:prstGeom>
          <a:noFill/>
          <a:ln>
            <a:noFill/>
          </a:ln>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9592" y="692696"/>
            <a:ext cx="7772400" cy="5256584"/>
          </a:xfrm>
        </p:spPr>
        <p:txBody>
          <a:bodyPr>
            <a:normAutofit fontScale="85000" lnSpcReduction="20000"/>
          </a:bodyPr>
          <a:lstStyle/>
          <a:p>
            <a:pPr algn="ctr">
              <a:buNone/>
            </a:pPr>
            <a:r>
              <a:rPr lang="ru-RU" sz="3300" b="1" dirty="0" smtClean="0"/>
              <a:t>	</a:t>
            </a:r>
            <a:r>
              <a:rPr lang="ru-RU" sz="3300" b="1" dirty="0" smtClean="0">
                <a:solidFill>
                  <a:srgbClr val="FF0000"/>
                </a:solidFill>
              </a:rPr>
              <a:t>Основные приёмы стилизации:</a:t>
            </a:r>
            <a:endParaRPr lang="ru-RU" sz="3300" dirty="0" smtClean="0">
              <a:solidFill>
                <a:srgbClr val="FF0000"/>
              </a:solidFill>
            </a:endParaRPr>
          </a:p>
          <a:p>
            <a:pPr>
              <a:buNone/>
            </a:pPr>
            <a:r>
              <a:rPr lang="ru-RU" sz="3300" dirty="0" smtClean="0"/>
              <a:t>1.Гиперболизация формы (т.е. преувеличение, выделение какого-то одного, но индивидуального качества объекта) или отдельных частей; </a:t>
            </a:r>
          </a:p>
          <a:p>
            <a:pPr lvl="0">
              <a:buNone/>
            </a:pPr>
            <a:r>
              <a:rPr lang="ru-RU" sz="3300" dirty="0" smtClean="0"/>
              <a:t>2.Обобщение и упрощение формы с изменением силуэта;</a:t>
            </a:r>
          </a:p>
          <a:p>
            <a:pPr lvl="0">
              <a:buNone/>
            </a:pPr>
            <a:r>
              <a:rPr lang="ru-RU" sz="3300" dirty="0" smtClean="0"/>
              <a:t>3.Выявление характера пластики фигуры, отказ от второстепенных, маловыразительных деталей;</a:t>
            </a:r>
          </a:p>
          <a:p>
            <a:pPr lvl="0">
              <a:buNone/>
            </a:pPr>
            <a:r>
              <a:rPr lang="ru-RU" sz="3300" dirty="0" smtClean="0"/>
              <a:t>4.Усложнение – добавление деталей, отсутствующих в натуре;</a:t>
            </a:r>
          </a:p>
          <a:p>
            <a:pPr lvl="0">
              <a:buNone/>
            </a:pPr>
            <a:r>
              <a:rPr lang="ru-RU" sz="3300" dirty="0" smtClean="0"/>
              <a:t>5.Акцент на декоративное решение</a:t>
            </a:r>
          </a:p>
          <a:p>
            <a:endParaRPr lang="ru-RU" dirty="0"/>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71600" y="1340768"/>
            <a:ext cx="7772400" cy="4572000"/>
          </a:xfrm>
        </p:spPr>
        <p:txBody>
          <a:bodyPr/>
          <a:lstStyle/>
          <a:p>
            <a:pPr algn="ctr">
              <a:buNone/>
            </a:pPr>
            <a:r>
              <a:rPr lang="ru-RU" b="1" dirty="0" smtClean="0"/>
              <a:t>	</a:t>
            </a:r>
            <a:r>
              <a:rPr lang="ru-RU" b="1" dirty="0" smtClean="0">
                <a:solidFill>
                  <a:srgbClr val="FF0000"/>
                </a:solidFill>
              </a:rPr>
              <a:t>Практическую работу</a:t>
            </a:r>
            <a:r>
              <a:rPr lang="ru-RU" dirty="0" smtClean="0">
                <a:solidFill>
                  <a:srgbClr val="FF0000"/>
                </a:solidFill>
              </a:rPr>
              <a:t> </a:t>
            </a:r>
            <a:r>
              <a:rPr lang="ru-RU" dirty="0" smtClean="0"/>
              <a:t>по созданию стилизованной композиции можно разделить на несколько этапов: </a:t>
            </a:r>
          </a:p>
          <a:p>
            <a:pPr algn="ctr">
              <a:buNone/>
            </a:pPr>
            <a:r>
              <a:rPr lang="ru-RU" b="1" dirty="0" smtClean="0"/>
              <a:t>	</a:t>
            </a:r>
            <a:r>
              <a:rPr lang="ru-RU" b="1" dirty="0" smtClean="0">
                <a:solidFill>
                  <a:srgbClr val="FF0000"/>
                </a:solidFill>
              </a:rPr>
              <a:t>1 этап</a:t>
            </a:r>
            <a:r>
              <a:rPr lang="ru-RU" dirty="0" smtClean="0">
                <a:solidFill>
                  <a:srgbClr val="FF0000"/>
                </a:solidFill>
              </a:rPr>
              <a:t> </a:t>
            </a:r>
            <a:r>
              <a:rPr lang="ru-RU" dirty="0" smtClean="0"/>
              <a:t>– зарисовки с натуры. На этом этапе основной задачей является передача объема, пропорций, пластики</a:t>
            </a:r>
          </a:p>
          <a:p>
            <a:endParaRPr lang="ru-RU" dirty="0"/>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user\Desktop\IMG_20211026_173535 (1).jpg"/>
          <p:cNvPicPr>
            <a:picLocks noGrp="1" noChangeAspect="1" noChangeArrowheads="1"/>
          </p:cNvPicPr>
          <p:nvPr>
            <p:ph idx="1"/>
          </p:nvPr>
        </p:nvPicPr>
        <p:blipFill>
          <a:blip r:embed="rId2" cstate="print"/>
          <a:srcRect/>
          <a:stretch>
            <a:fillRect/>
          </a:stretch>
        </p:blipFill>
        <p:spPr bwMode="auto">
          <a:xfrm>
            <a:off x="2987824" y="476672"/>
            <a:ext cx="4301747" cy="5735662"/>
          </a:xfrm>
          <a:prstGeom prst="rect">
            <a:avLst/>
          </a:prstGeom>
          <a:noFill/>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71600" y="692696"/>
            <a:ext cx="7772400" cy="5112568"/>
          </a:xfrm>
        </p:spPr>
        <p:txBody>
          <a:bodyPr>
            <a:normAutofit lnSpcReduction="10000"/>
          </a:bodyPr>
          <a:lstStyle/>
          <a:p>
            <a:pPr algn="ctr">
              <a:buNone/>
            </a:pPr>
            <a:r>
              <a:rPr lang="ru-RU" b="1" dirty="0" smtClean="0"/>
              <a:t>	</a:t>
            </a:r>
            <a:r>
              <a:rPr lang="ru-RU" b="1" dirty="0" smtClean="0">
                <a:solidFill>
                  <a:srgbClr val="FF0000"/>
                </a:solidFill>
              </a:rPr>
              <a:t>2 этап</a:t>
            </a:r>
            <a:r>
              <a:rPr lang="ru-RU" dirty="0" smtClean="0">
                <a:solidFill>
                  <a:srgbClr val="FF0000"/>
                </a:solidFill>
              </a:rPr>
              <a:t> </a:t>
            </a:r>
            <a:r>
              <a:rPr lang="ru-RU" dirty="0" smtClean="0"/>
              <a:t>– графические зарисовки с использованием приёмов стилизации. На этом этапе начинается работа над стилизацией форм. Чтобы стилизовать форму, нужно видоизменить натуру, используя основные приёмы стилизации. Минимальными графическими средствами выявить главное, суть формы. Трансформация происходит за счёт выявления и усиления индивидуальных особенностей натуры</a:t>
            </a:r>
          </a:p>
          <a:p>
            <a:endParaRPr lang="ru-RU" dirty="0"/>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user\Desktop\IMG_20211026_173603.jpg"/>
          <p:cNvPicPr>
            <a:picLocks noGrp="1" noChangeAspect="1" noChangeArrowheads="1"/>
          </p:cNvPicPr>
          <p:nvPr>
            <p:ph idx="1"/>
          </p:nvPr>
        </p:nvPicPr>
        <p:blipFill>
          <a:blip r:embed="rId2" cstate="print"/>
          <a:srcRect/>
          <a:stretch>
            <a:fillRect/>
          </a:stretch>
        </p:blipFill>
        <p:spPr bwMode="auto">
          <a:xfrm>
            <a:off x="2627784" y="548680"/>
            <a:ext cx="4355753" cy="5807670"/>
          </a:xfrm>
          <a:prstGeom prst="rect">
            <a:avLst/>
          </a:prstGeom>
          <a:noFill/>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9592" y="980728"/>
            <a:ext cx="7772400" cy="4572000"/>
          </a:xfrm>
        </p:spPr>
        <p:txBody>
          <a:bodyPr/>
          <a:lstStyle/>
          <a:p>
            <a:pPr algn="ctr">
              <a:buNone/>
            </a:pPr>
            <a:r>
              <a:rPr lang="ru-RU" b="1" dirty="0" smtClean="0"/>
              <a:t>	</a:t>
            </a:r>
            <a:r>
              <a:rPr lang="ru-RU" b="1" dirty="0" smtClean="0">
                <a:solidFill>
                  <a:srgbClr val="FF0000"/>
                </a:solidFill>
              </a:rPr>
              <a:t>3 этап </a:t>
            </a:r>
            <a:r>
              <a:rPr lang="ru-RU" dirty="0" smtClean="0">
                <a:solidFill>
                  <a:srgbClr val="FF0000"/>
                </a:solidFill>
              </a:rPr>
              <a:t> </a:t>
            </a:r>
            <a:r>
              <a:rPr lang="ru-RU" dirty="0" smtClean="0"/>
              <a:t>– цветовое решение. Усилить эмоциональное воздействие, декоративные качества можно за счёт цвета и орнамента, добавления деталей, отсутствующих в натуре. Для декоративной стилизации характерны локальные, контрастные цвета. С помощью условных живописных приёмов – цвет, пятно, силуэт, и линейной обводка контура</a:t>
            </a:r>
          </a:p>
          <a:p>
            <a:endParaRPr lang="ru-RU" dirty="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576" y="980728"/>
            <a:ext cx="7772400" cy="5877272"/>
          </a:xfrm>
        </p:spPr>
        <p:txBody>
          <a:bodyPr/>
          <a:lstStyle/>
          <a:p>
            <a:pPr algn="ctr">
              <a:buNone/>
            </a:pPr>
            <a:r>
              <a:rPr lang="ru-RU" dirty="0" smtClean="0"/>
              <a:t>	</a:t>
            </a:r>
            <a:r>
              <a:rPr lang="ru-RU" b="1" dirty="0" smtClean="0">
                <a:solidFill>
                  <a:srgbClr val="FF0000"/>
                </a:solidFill>
              </a:rPr>
              <a:t>Введение</a:t>
            </a:r>
          </a:p>
          <a:p>
            <a:pPr algn="ctr">
              <a:buNone/>
            </a:pPr>
            <a:r>
              <a:rPr lang="ru-RU" dirty="0" smtClean="0"/>
              <a:t>Декоративно-прикладное творчество является одним из любимейших занятий учащихся школы искусств. Эта работа требует художественных способностей, знаний и умений в области изобразительной грамоты, декоративного искусства, также необходим большой запас зрительных образов и впечатлений, развитое творческое воображение</a:t>
            </a:r>
          </a:p>
          <a:p>
            <a:endParaRPr lang="ru-RU"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user\Desktop\IMG_20211026_173541.jpg"/>
          <p:cNvPicPr>
            <a:picLocks noGrp="1" noChangeAspect="1" noChangeArrowheads="1"/>
          </p:cNvPicPr>
          <p:nvPr>
            <p:ph idx="1"/>
          </p:nvPr>
        </p:nvPicPr>
        <p:blipFill>
          <a:blip r:embed="rId2" cstate="print"/>
          <a:srcRect/>
          <a:stretch>
            <a:fillRect/>
          </a:stretch>
        </p:blipFill>
        <p:spPr bwMode="auto">
          <a:xfrm>
            <a:off x="2771800" y="476672"/>
            <a:ext cx="4247741" cy="5663654"/>
          </a:xfrm>
          <a:prstGeom prst="rect">
            <a:avLst/>
          </a:prstGeom>
          <a:noFill/>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71600" y="1052736"/>
            <a:ext cx="7772400" cy="4572000"/>
          </a:xfrm>
        </p:spPr>
        <p:txBody>
          <a:bodyPr/>
          <a:lstStyle/>
          <a:p>
            <a:pPr algn="ctr">
              <a:buNone/>
            </a:pPr>
            <a:r>
              <a:rPr lang="ru-RU" b="1" dirty="0" smtClean="0"/>
              <a:t>	</a:t>
            </a:r>
            <a:r>
              <a:rPr lang="ru-RU" b="1" dirty="0" smtClean="0">
                <a:solidFill>
                  <a:srgbClr val="FF0000"/>
                </a:solidFill>
              </a:rPr>
              <a:t>Заключение</a:t>
            </a:r>
          </a:p>
          <a:p>
            <a:pPr algn="ctr">
              <a:buNone/>
            </a:pPr>
            <a:r>
              <a:rPr lang="ru-RU" dirty="0" smtClean="0"/>
              <a:t>Стилизация в декоративно-прикладном искусстве – это способ создания нового художественного образа, имеющего повышенную выразительность и декоративность. Работа над стилизацией помогает развить образно-ассоциативное мышление, художественный вкус и творческие способности</a:t>
            </a:r>
          </a:p>
          <a:p>
            <a:endParaRPr lang="ru-RU" dirty="0"/>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9592" y="2204864"/>
            <a:ext cx="7772400" cy="3491880"/>
          </a:xfrm>
        </p:spPr>
        <p:txBody>
          <a:bodyPr/>
          <a:lstStyle/>
          <a:p>
            <a:pPr algn="ctr">
              <a:buNone/>
            </a:pPr>
            <a:r>
              <a:rPr lang="ru-RU" sz="4000" dirty="0" smtClean="0">
                <a:solidFill>
                  <a:srgbClr val="FF0000"/>
                </a:solidFill>
              </a:rPr>
              <a:t>Спасибо за внимание!</a:t>
            </a:r>
          </a:p>
          <a:p>
            <a:endParaRPr lang="ru-RU"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i (4).jpg"/>
          <p:cNvPicPr>
            <a:picLocks noGrp="1" noChangeAspect="1" noChangeArrowheads="1"/>
          </p:cNvPicPr>
          <p:nvPr>
            <p:ph sz="half" idx="1"/>
          </p:nvPr>
        </p:nvPicPr>
        <p:blipFill>
          <a:blip r:embed="rId2" cstate="print"/>
          <a:srcRect/>
          <a:stretch>
            <a:fillRect/>
          </a:stretch>
        </p:blipFill>
        <p:spPr bwMode="auto">
          <a:xfrm>
            <a:off x="1115616" y="908720"/>
            <a:ext cx="3079882" cy="2854201"/>
          </a:xfrm>
          <a:prstGeom prst="rect">
            <a:avLst/>
          </a:prstGeom>
          <a:noFill/>
        </p:spPr>
      </p:pic>
      <p:pic>
        <p:nvPicPr>
          <p:cNvPr id="1027" name="Picture 3" descr="C:\Users\user\Desktop\IMG_20160611_101942.jpg"/>
          <p:cNvPicPr>
            <a:picLocks noGrp="1" noChangeAspect="1" noChangeArrowheads="1"/>
          </p:cNvPicPr>
          <p:nvPr>
            <p:ph sz="half" idx="2"/>
          </p:nvPr>
        </p:nvPicPr>
        <p:blipFill>
          <a:blip r:embed="rId3" cstate="print"/>
          <a:srcRect/>
          <a:stretch>
            <a:fillRect/>
          </a:stretch>
        </p:blipFill>
        <p:spPr bwMode="auto">
          <a:xfrm>
            <a:off x="4788024" y="1340768"/>
            <a:ext cx="3394472" cy="4525962"/>
          </a:xfrm>
          <a:prstGeom prst="rect">
            <a:avLst/>
          </a:prstGeom>
          <a:noFill/>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Универ\Чебоксары  университет\ВКР 2016\ВКР (панно)\Виды ДПИ\i (7).jpg"/>
          <p:cNvPicPr>
            <a:picLocks noGrp="1" noChangeAspect="1" noChangeArrowheads="1"/>
          </p:cNvPicPr>
          <p:nvPr>
            <p:ph sz="half" idx="2"/>
          </p:nvPr>
        </p:nvPicPr>
        <p:blipFill>
          <a:blip r:embed="rId2" cstate="print"/>
          <a:srcRect/>
          <a:stretch>
            <a:fillRect/>
          </a:stretch>
        </p:blipFill>
        <p:spPr bwMode="auto">
          <a:xfrm>
            <a:off x="4860032" y="2708920"/>
            <a:ext cx="3549099" cy="3140149"/>
          </a:xfrm>
          <a:prstGeom prst="rect">
            <a:avLst/>
          </a:prstGeom>
          <a:noFill/>
        </p:spPr>
      </p:pic>
      <p:pic>
        <p:nvPicPr>
          <p:cNvPr id="2052" name="Picture 4" descr="D:\Универ\Колледж Вейде\Фетровые игрушки\VK_Saved_Photo_ 636158698415142959.jpg"/>
          <p:cNvPicPr>
            <a:picLocks noGrp="1" noChangeAspect="1" noChangeArrowheads="1"/>
          </p:cNvPicPr>
          <p:nvPr>
            <p:ph sz="half" idx="1"/>
          </p:nvPr>
        </p:nvPicPr>
        <p:blipFill>
          <a:blip r:embed="rId3" cstate="print"/>
          <a:srcRect/>
          <a:stretch>
            <a:fillRect/>
          </a:stretch>
        </p:blipFill>
        <p:spPr bwMode="auto">
          <a:xfrm>
            <a:off x="899592" y="908720"/>
            <a:ext cx="3394472" cy="4525962"/>
          </a:xfrm>
          <a:prstGeom prst="rect">
            <a:avLst/>
          </a:prstGeom>
          <a:noFill/>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27584" y="764704"/>
            <a:ext cx="7772400" cy="5184576"/>
          </a:xfrm>
        </p:spPr>
        <p:txBody>
          <a:bodyPr>
            <a:normAutofit/>
          </a:bodyPr>
          <a:lstStyle/>
          <a:p>
            <a:pPr algn="ctr">
              <a:buNone/>
            </a:pPr>
            <a:r>
              <a:rPr lang="ru-RU" b="1" dirty="0" smtClean="0">
                <a:solidFill>
                  <a:srgbClr val="FF0000"/>
                </a:solidFill>
              </a:rPr>
              <a:t>Стилизация</a:t>
            </a:r>
            <a:r>
              <a:rPr lang="ru-RU" dirty="0" smtClean="0"/>
              <a:t> – это декоративное обобщение и выделение характерных особенностей объектов с помощью ряда  условных приёмов. Можно упростить или усложнить форму, цвет, детали объекта, а также отказаться от передачи объёма</a:t>
            </a:r>
          </a:p>
          <a:p>
            <a:pPr algn="ctr"/>
            <a:endParaRPr lang="ru-RU" dirty="0" smtClean="0"/>
          </a:p>
          <a:p>
            <a:pPr algn="ctr">
              <a:buNone/>
            </a:pPr>
            <a:r>
              <a:rPr lang="ru-RU" b="1" dirty="0" smtClean="0">
                <a:solidFill>
                  <a:srgbClr val="FF0000"/>
                </a:solidFill>
              </a:rPr>
              <a:t>Цель стилизации</a:t>
            </a:r>
            <a:r>
              <a:rPr lang="ru-RU" dirty="0" smtClean="0">
                <a:solidFill>
                  <a:srgbClr val="FF0000"/>
                </a:solidFill>
              </a:rPr>
              <a:t> </a:t>
            </a:r>
            <a:r>
              <a:rPr lang="ru-RU" dirty="0" smtClean="0"/>
              <a:t>– сделать объект более выразительным, понятным и узнаваемым для зрителя</a:t>
            </a:r>
          </a:p>
          <a:p>
            <a:endParaRPr lang="ru-RU" dirty="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27584" y="908720"/>
            <a:ext cx="7772400" cy="4896544"/>
          </a:xfrm>
        </p:spPr>
        <p:txBody>
          <a:bodyPr>
            <a:normAutofit fontScale="92500"/>
          </a:bodyPr>
          <a:lstStyle/>
          <a:p>
            <a:pPr algn="ctr">
              <a:buNone/>
            </a:pPr>
            <a:r>
              <a:rPr lang="ru-RU" b="1" dirty="0" smtClean="0"/>
              <a:t>	</a:t>
            </a:r>
            <a:r>
              <a:rPr lang="ru-RU" b="1" dirty="0" smtClean="0">
                <a:solidFill>
                  <a:srgbClr val="FF0000"/>
                </a:solidFill>
              </a:rPr>
              <a:t>Упрощение цветовых отношений</a:t>
            </a:r>
            <a:r>
              <a:rPr lang="ru-RU" dirty="0" smtClean="0">
                <a:solidFill>
                  <a:srgbClr val="FF0000"/>
                </a:solidFill>
              </a:rPr>
              <a:t> </a:t>
            </a:r>
            <a:r>
              <a:rPr lang="ru-RU" dirty="0" smtClean="0"/>
              <a:t>– один из приёмов стилизации. Все наблюдаемые в реальной форме оттенки, как правило, сводятся к нескольким цветам. Возможен и полный отказ от реального цвета. Упрощение тональных и цветовых отношений, иногда сведение их до минимума, к двум – трем тонам, это ещё одно условие стилизации. Цвет и колорит мотивов подлежат художественному преобразованию, а порой и кардинальному переосмыслению</a:t>
            </a:r>
          </a:p>
          <a:p>
            <a:endParaRPr lang="ru-RU" dirty="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user\Desktop\Фото\Стилизация\IMG_20150529_115545.jpg"/>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339752" y="1124744"/>
            <a:ext cx="5301809" cy="4366975"/>
          </a:xfrm>
          <a:prstGeom prst="rect">
            <a:avLst/>
          </a:prstGeom>
          <a:noFill/>
          <a:ln>
            <a:noFill/>
          </a:ln>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27584" y="764704"/>
            <a:ext cx="7772400" cy="5616624"/>
          </a:xfrm>
        </p:spPr>
        <p:txBody>
          <a:bodyPr>
            <a:normAutofit/>
          </a:bodyPr>
          <a:lstStyle/>
          <a:p>
            <a:pPr algn="ctr">
              <a:buNone/>
            </a:pPr>
            <a:r>
              <a:rPr lang="ru-RU" dirty="0" smtClean="0"/>
              <a:t>	Следующий приём стилизации – </a:t>
            </a:r>
            <a:r>
              <a:rPr lang="ru-RU" b="1" dirty="0" smtClean="0">
                <a:solidFill>
                  <a:srgbClr val="FF0000"/>
                </a:solidFill>
              </a:rPr>
              <a:t>ритмическая организация целого</a:t>
            </a:r>
            <a:r>
              <a:rPr lang="ru-RU" dirty="0" smtClean="0"/>
              <a:t>. Это – прежде всего приведение формы или конструкции изображаемого предмета к определенной геометрической, орнаментальной или пластической конфигурации. В процессе стилизации большую роль играют такие средства художественной выразительности, как линия, пятно, цвет</a:t>
            </a:r>
          </a:p>
          <a:p>
            <a:endParaRPr lang="ru-RU" dirty="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C:\Users\user\Desktop\Фото\Стилизация\IMG_20150529_114650.jpg"/>
          <p:cNvPicPr>
            <a:picLocks noGrp="1"/>
          </p:cNvPicPr>
          <p:nvPr>
            <p:ph sz="half"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11560" y="1340768"/>
            <a:ext cx="3312368" cy="3874761"/>
          </a:xfrm>
          <a:prstGeom prst="rect">
            <a:avLst/>
          </a:prstGeom>
          <a:noFill/>
          <a:ln>
            <a:noFill/>
          </a:ln>
        </p:spPr>
      </p:pic>
      <p:pic>
        <p:nvPicPr>
          <p:cNvPr id="6" name="Содержимое 5" descr="C:\Users\user\Desktop\Фото\Стилизация\IMG_20150529_114709.jpg"/>
          <p:cNvPicPr>
            <a:picLocks noGrp="1"/>
          </p:cNvPicPr>
          <p:nvPr>
            <p:ph sz="half" idx="2"/>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004048" y="1340768"/>
            <a:ext cx="3163310" cy="3900428"/>
          </a:xfrm>
          <a:prstGeom prst="rect">
            <a:avLst/>
          </a:prstGeom>
          <a:noFill/>
          <a:ln>
            <a:noFill/>
          </a:ln>
        </p:spPr>
      </p:pic>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234</TotalTime>
  <Words>74</Words>
  <Application>Microsoft Office PowerPoint</Application>
  <PresentationFormat>Экран (4:3)</PresentationFormat>
  <Paragraphs>33</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Метро</vt:lpstr>
      <vt:lpstr>  декоративная композиция  в школе искусств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27</cp:revision>
  <dcterms:created xsi:type="dcterms:W3CDTF">2021-10-26T07:39:25Z</dcterms:created>
  <dcterms:modified xsi:type="dcterms:W3CDTF">2021-11-25T08:44:37Z</dcterms:modified>
</cp:coreProperties>
</file>