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8000"/>
    <a:srgbClr val="0066FF"/>
    <a:srgbClr val="0000FF"/>
    <a:srgbClr val="8F8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6433" autoAdjust="0"/>
  </p:normalViewPr>
  <p:slideViewPr>
    <p:cSldViewPr snapToGrid="0">
      <p:cViewPr>
        <p:scale>
          <a:sx n="74" d="100"/>
          <a:sy n="74" d="100"/>
        </p:scale>
        <p:origin x="-12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B59A9-CCC9-47C3-B20D-9C187A25EF6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AE8B4-24C2-41A8-B214-FD554E9D5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9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466" y="-211668"/>
            <a:ext cx="9422035" cy="706966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81473" y="1354667"/>
            <a:ext cx="658039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в </a:t>
            </a:r>
            <a:r>
              <a:rPr lang="ru-RU" sz="3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логопедической </a:t>
            </a:r>
            <a:r>
              <a:rPr lang="ru-RU" sz="32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работе</a:t>
            </a:r>
          </a:p>
          <a:p>
            <a:pPr algn="ctr"/>
            <a:r>
              <a:rPr lang="ru-RU" sz="32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педагогов  детского сада и </a:t>
            </a:r>
            <a:r>
              <a:rPr lang="ru-RU" sz="3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начальной школы </a:t>
            </a:r>
            <a:endParaRPr lang="ru-RU" sz="3200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ФГОС</a:t>
            </a:r>
          </a:p>
          <a:p>
            <a:r>
              <a:rPr lang="ru-RU" sz="5400" b="1" dirty="0">
                <a:solidFill>
                  <a:srgbClr val="006699"/>
                </a:solidFill>
              </a:rPr>
              <a:t> </a:t>
            </a:r>
            <a:endParaRPr lang="ru-RU" sz="5400" dirty="0">
              <a:solidFill>
                <a:srgbClr val="006699"/>
              </a:solidFill>
            </a:endParaRPr>
          </a:p>
          <a:p>
            <a:pPr algn="ctr"/>
            <a:endParaRPr lang="ru-RU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8400" y="432768"/>
            <a:ext cx="75522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осуществления преемственности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5497" y="2408446"/>
            <a:ext cx="7857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Отработанная система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взаимодействия дошкольных и школьных логопедов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6666" y="1762115"/>
            <a:ext cx="778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поступают в разные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5495" y="3213948"/>
            <a:ext cx="7857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Учителя-логопеды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опираются на содержание логопедической работы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школе и не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учитывают образовательные программы школы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5495" y="4253410"/>
            <a:ext cx="7789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МО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учителей-логопедов школ 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логопедов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ДОУ по вопросам преемственности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5494" y="4973539"/>
            <a:ext cx="7789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четкого понимания о приоритетности работы логопедов дошкольного звена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4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8400" y="432768"/>
            <a:ext cx="75522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преемственности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681" y="1266531"/>
            <a:ext cx="2419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Согласование целей и задач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15533" y="2194927"/>
            <a:ext cx="19981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Обогащение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содержания образования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48601" y="3562187"/>
            <a:ext cx="32427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форм организации</a:t>
            </a:r>
          </a:p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методов обучения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28733" y="4906109"/>
            <a:ext cx="22690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единой базы документации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03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67734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2534" y="178768"/>
            <a:ext cx="8348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преемственности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333" y="1684867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Приоритетность предупреждения нарушений письменной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333" y="2169424"/>
            <a:ext cx="8170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Сокращение количества детей с предпосылками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дисграфии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 поступления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 класс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329" y="2967059"/>
            <a:ext cx="8356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Сокращение количества детей с нарушениями письма при переходе во 2 – ой и последующие классы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333" y="3726046"/>
            <a:ext cx="701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Комфортный адаптационный период в школе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333" y="4195018"/>
            <a:ext cx="715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успеваемости по основным предметам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329" y="4705725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Повышенная мотивация к учебе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329" y="520028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положительного эмоционального фона у детей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333" y="5662745"/>
            <a:ext cx="606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Способствование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здоровьесбережению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329" y="6092800"/>
            <a:ext cx="552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логопедов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971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466" y="-211668"/>
            <a:ext cx="9422035" cy="706966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81473" y="1354667"/>
            <a:ext cx="6580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0066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3867" y="1905000"/>
            <a:ext cx="574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Творческих успехов!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3867" y="3323164"/>
            <a:ext cx="582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9398" y="6392335"/>
            <a:ext cx="3784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логопед Новикова А.А.</a:t>
            </a:r>
            <a:endParaRPr lang="ru-RU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1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-88837"/>
            <a:ext cx="9139938" cy="69468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7947" y="1131794"/>
            <a:ext cx="1862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Речь- показатель уровня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интеллекта и культуры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2" y="333120"/>
            <a:ext cx="6121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Взаимосвязь звеньев «детский сад» - «начальная школа»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9331" y="3134268"/>
            <a:ext cx="26839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 перспективы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 зависят от взаимосвязи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специалистов, начиная с раннего возраста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9960" y="1933937"/>
            <a:ext cx="20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развития речи напрямую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зависят успехи в освоении грамоты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2033" y="4778064"/>
            <a:ext cx="2764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Своевременное выявление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нарушений и проведение коррекционной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42925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3821" cy="69059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6816" y="1389897"/>
            <a:ext cx="832901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«Школьное обучение никогда не</a:t>
            </a:r>
          </a:p>
          <a:p>
            <a:pPr algn="ctr"/>
            <a:r>
              <a:rPr lang="ru-RU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с пустого места, а всегда</a:t>
            </a:r>
          </a:p>
          <a:p>
            <a:pPr algn="ctr"/>
            <a:r>
              <a:rPr lang="ru-RU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опирается на определённую стадию</a:t>
            </a:r>
          </a:p>
          <a:p>
            <a:pPr algn="ctr"/>
            <a:r>
              <a:rPr lang="ru-RU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развития, проделанную ребёнком»</a:t>
            </a:r>
          </a:p>
          <a:p>
            <a:pPr algn="ctr"/>
            <a:r>
              <a:rPr lang="ru-RU" sz="40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40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 С. Выготский</a:t>
            </a:r>
            <a:endParaRPr lang="ru-RU" sz="4000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8134" y="432768"/>
            <a:ext cx="7945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содержания непрерывного образования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и начального звена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087" y="2364138"/>
            <a:ext cx="84814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реемственность </a:t>
            </a: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рассматривается как связь</a:t>
            </a:r>
            <a:r>
              <a:rPr lang="ru-RU" sz="2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согласованность </a:t>
            </a: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перспективность </a:t>
            </a:r>
            <a:r>
              <a:rPr lang="ru-RU" sz="2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 компонентов </a:t>
            </a: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образования: </a:t>
            </a:r>
            <a:r>
              <a:rPr lang="ru-RU" sz="2800" b="1" i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целей</a:t>
            </a:r>
            <a:r>
              <a:rPr lang="ru-RU" sz="2800" b="1" i="1" u="sng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задач</a:t>
            </a:r>
            <a:r>
              <a:rPr lang="ru-RU" sz="2800" b="1" i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содержания, методов, средств, </a:t>
            </a:r>
            <a:r>
              <a:rPr lang="ru-RU" sz="2800" b="1" i="1" u="sng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 организации </a:t>
            </a:r>
            <a:r>
              <a:rPr lang="ru-RU" sz="2800" b="1" i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воспитания и обучения,</a:t>
            </a:r>
            <a:endParaRPr lang="ru-RU" sz="2800" i="1" u="sng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обеспечивающих </a:t>
            </a:r>
            <a:r>
              <a:rPr lang="ru-RU" sz="28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поступательное </a:t>
            </a:r>
            <a:r>
              <a:rPr lang="ru-RU" sz="28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ребенка.</a:t>
            </a:r>
            <a:endParaRPr lang="ru-RU" sz="2800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8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2467" y="516466"/>
            <a:ext cx="852593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Преемственность</a:t>
            </a:r>
          </a:p>
          <a:p>
            <a:pPr algn="ctr"/>
            <a:endParaRPr lang="ru-RU" sz="1200" b="1" dirty="0"/>
          </a:p>
          <a:p>
            <a:pPr algn="just"/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«непрерывный процесс воспитания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обучения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ребенка, имеющий общие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специфические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для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каждого возрастного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периода, т.е. – это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связь между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различными ступенями развития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сущность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которой состоит в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сохранении тех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иных элементов целого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отдельных </a:t>
            </a:r>
            <a:r>
              <a:rPr lang="ru-RU" sz="3200" b="1" i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 при переходе </a:t>
            </a:r>
            <a:r>
              <a:rPr lang="ru-RU" sz="3200" b="1" i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новому состоянию» </a:t>
            </a:r>
          </a:p>
          <a:p>
            <a:pPr algn="r"/>
            <a:r>
              <a:rPr lang="ru-RU" sz="3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Советский </a:t>
            </a:r>
            <a:r>
              <a:rPr lang="ru-RU" sz="3200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философский словарь</a:t>
            </a:r>
          </a:p>
        </p:txBody>
      </p:sp>
    </p:spTree>
    <p:extLst>
      <p:ext uri="{BB962C8B-B14F-4D97-AF65-F5344CB8AC3E}">
        <p14:creationId xmlns:p14="http://schemas.microsoft.com/office/powerpoint/2010/main" val="30201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24204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8400" y="432768"/>
            <a:ext cx="75522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Комплексный подход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коррекции речевых нарушений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519" y="2133601"/>
            <a:ext cx="360561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позиции школы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 algn="just"/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опора на те знания, умения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навыки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имеются у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 на момент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начала обучения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800" dirty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4031" y="2133601"/>
            <a:ext cx="42228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</a:t>
            </a:r>
          </a:p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зрения детского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</a:p>
          <a:p>
            <a:pPr algn="just"/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ориентация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требования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формирование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 знаний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умений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навыков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необходимы для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дальнейшего обучения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132747" y="3259667"/>
            <a:ext cx="408432" cy="0"/>
          </a:xfrm>
          <a:prstGeom prst="straightConnector1">
            <a:avLst/>
          </a:prstGeom>
          <a:ln w="50800">
            <a:solidFill>
              <a:srgbClr val="00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165600" y="3790329"/>
            <a:ext cx="408431" cy="0"/>
          </a:xfrm>
          <a:prstGeom prst="straightConnector1">
            <a:avLst/>
          </a:prstGeom>
          <a:ln w="50800">
            <a:solidFill>
              <a:srgbClr val="00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44026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8400" y="432768"/>
            <a:ext cx="75522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дошкольного и</a:t>
            </a:r>
          </a:p>
          <a:p>
            <a:pPr algn="ctr"/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начального образования предполагает: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106" y="2853039"/>
            <a:ext cx="2743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Непрерывность в обучении и воспитании ребенка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0802" y="2785928"/>
            <a:ext cx="36798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общих и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специфических целей для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каждого возрастного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11983" y="4634280"/>
            <a:ext cx="51240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Сохранение, развитие, качественное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при переходе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новому состоянию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95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5733" y="432768"/>
            <a:ext cx="81449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Цель</a:t>
            </a:r>
            <a:endParaRPr lang="ru-RU" sz="3600" dirty="0">
              <a:solidFill>
                <a:srgbClr val="FF0000"/>
              </a:solidFill>
            </a:endParaRPr>
          </a:p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в единой </a:t>
            </a:r>
            <a:r>
              <a:rPr lang="ru-RU" sz="3600" b="1" i="1" dirty="0" smtClean="0">
                <a:solidFill>
                  <a:srgbClr val="FF0000"/>
                </a:solidFill>
              </a:rPr>
              <a:t>системе   преемственности</a:t>
            </a:r>
            <a:r>
              <a:rPr lang="ru-RU" sz="3600" b="1" i="1" dirty="0">
                <a:solidFill>
                  <a:srgbClr val="FF0000"/>
                </a:solidFill>
              </a:rPr>
              <a:t>:</a:t>
            </a:r>
            <a:endParaRPr lang="ru-RU" sz="3600" dirty="0">
              <a:solidFill>
                <a:srgbClr val="FF0000"/>
              </a:solidFill>
            </a:endParaRPr>
          </a:p>
          <a:p>
            <a:pPr algn="ctr"/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133" y="2405344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Развитие, сохранение и поддержка речевой</a:t>
            </a:r>
          </a:p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индивидуальности</a:t>
            </a:r>
          </a:p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2933" y="2405344"/>
            <a:ext cx="24299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 имеющихся</a:t>
            </a:r>
          </a:p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речевых нарушений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02867" y="2405344"/>
            <a:ext cx="27178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</a:t>
            </a:r>
          </a:p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вторичных нарушений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44395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2068" y="432768"/>
            <a:ext cx="7848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ОБРАЗОВАНИЯ В С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ИСТЕМЕ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«ДЕТСКИЙ САД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</a:p>
          <a:p>
            <a:pPr algn="ctr"/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НАЧАЛЬНАЯ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ШКОЛА»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9665" y="1648485"/>
            <a:ext cx="2523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согласование целей совместной работы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логопедов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педагогов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6466" y="2848814"/>
            <a:ext cx="2446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образовательного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содержания коррекционных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64666" y="4343075"/>
            <a:ext cx="2472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Усовершенствование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и методов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логопедического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28375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463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user</cp:lastModifiedBy>
  <cp:revision>42</cp:revision>
  <dcterms:created xsi:type="dcterms:W3CDTF">2013-11-19T05:52:05Z</dcterms:created>
  <dcterms:modified xsi:type="dcterms:W3CDTF">2021-04-27T09:40:29Z</dcterms:modified>
</cp:coreProperties>
</file>